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smael-paramo-I-YAoNw2nds-unsplash copy.jpg" descr="ismael-paramo-I-YAoNw2nds-unsplash copy.jpg"/>
          <p:cNvPicPr>
            <a:picLocks noChangeAspect="1"/>
          </p:cNvPicPr>
          <p:nvPr/>
        </p:nvPicPr>
        <p:blipFill>
          <a:blip r:embed="rId2"/>
          <a:srcRect t="29459"/>
          <a:stretch>
            <a:fillRect/>
          </a:stretch>
        </p:blipFill>
        <p:spPr>
          <a:xfrm>
            <a:off x="-78780" y="-1322586"/>
            <a:ext cx="24541473" cy="14677492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Rectangle"/>
          <p:cNvSpPr/>
          <p:nvPr/>
        </p:nvSpPr>
        <p:spPr>
          <a:xfrm>
            <a:off x="-78808" y="-80689"/>
            <a:ext cx="24541616" cy="13877378"/>
          </a:xfrm>
          <a:prstGeom prst="rect">
            <a:avLst/>
          </a:prstGeom>
          <a:solidFill>
            <a:srgbClr val="000000">
              <a:alpha val="4838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Rectangle"/>
          <p:cNvSpPr/>
          <p:nvPr/>
        </p:nvSpPr>
        <p:spPr>
          <a:xfrm>
            <a:off x="-78808" y="-80689"/>
            <a:ext cx="24541616" cy="13877378"/>
          </a:xfrm>
          <a:prstGeom prst="rect">
            <a:avLst/>
          </a:prstGeom>
          <a:solidFill>
            <a:srgbClr val="000000">
              <a:alpha val="989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0" name="Primary_White.png" descr="Prim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01" y="8799432"/>
            <a:ext cx="4932542" cy="4890099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 sz="15600" b="1" cap="all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98407" y="6887623"/>
            <a:ext cx="19587186" cy="169765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5400" b="1" i="1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 b="1" i="1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 b="1" i="1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 b="1" i="1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 b="1" i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Rectangle"/>
          <p:cNvSpPr/>
          <p:nvPr/>
        </p:nvSpPr>
        <p:spPr>
          <a:xfrm>
            <a:off x="-217582" y="-27047"/>
            <a:ext cx="24819164" cy="473215"/>
          </a:xfrm>
          <a:prstGeom prst="rect">
            <a:avLst/>
          </a:prstGeom>
          <a:solidFill>
            <a:srgbClr val="B5C2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4" name="Rectangle"/>
          <p:cNvSpPr/>
          <p:nvPr/>
        </p:nvSpPr>
        <p:spPr>
          <a:xfrm>
            <a:off x="-217582" y="13242543"/>
            <a:ext cx="24819164" cy="473215"/>
          </a:xfrm>
          <a:prstGeom prst="rect">
            <a:avLst/>
          </a:prstGeom>
          <a:solidFill>
            <a:srgbClr val="B5C2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yscale10_smallgroup-575 copy.jpg" descr="grayscale10_smallgroup-575 copy.jpg"/>
          <p:cNvPicPr>
            <a:picLocks noChangeAspect="1"/>
          </p:cNvPicPr>
          <p:nvPr/>
        </p:nvPicPr>
        <p:blipFill>
          <a:blip r:embed="rId2"/>
          <a:srcRect t="6405" b="9219"/>
          <a:stretch>
            <a:fillRect/>
          </a:stretch>
        </p:blipFill>
        <p:spPr>
          <a:xfrm>
            <a:off x="-3814160" y="-3041122"/>
            <a:ext cx="30393466" cy="17096326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Rectangle"/>
          <p:cNvSpPr/>
          <p:nvPr/>
        </p:nvSpPr>
        <p:spPr>
          <a:xfrm>
            <a:off x="-78808" y="-80689"/>
            <a:ext cx="24541616" cy="13877378"/>
          </a:xfrm>
          <a:prstGeom prst="rect">
            <a:avLst/>
          </a:prstGeom>
          <a:solidFill>
            <a:srgbClr val="000000">
              <a:alpha val="516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1" name="Primary_White.png" descr="Prim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202" y="2265327"/>
            <a:ext cx="8289596" cy="8218266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kabita-darlami-ehtIL6V7Ai0-unsplash copy.jpg" descr="kabita-darlami-ehtIL6V7Ai0-unsplash copy.jpg"/>
          <p:cNvPicPr>
            <a:picLocks noChangeAspect="1"/>
          </p:cNvPicPr>
          <p:nvPr/>
        </p:nvPicPr>
        <p:blipFill>
          <a:blip r:embed="rId2"/>
          <a:srcRect t="21083" r="19149" b="46239"/>
          <a:stretch>
            <a:fillRect/>
          </a:stretch>
        </p:blipFill>
        <p:spPr>
          <a:xfrm>
            <a:off x="-597009" y="-1095512"/>
            <a:ext cx="25242510" cy="15332668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Rectangle"/>
          <p:cNvSpPr/>
          <p:nvPr/>
        </p:nvSpPr>
        <p:spPr>
          <a:xfrm>
            <a:off x="-78808" y="-80689"/>
            <a:ext cx="24541616" cy="13877378"/>
          </a:xfrm>
          <a:prstGeom prst="rect">
            <a:avLst/>
          </a:prstGeom>
          <a:solidFill>
            <a:srgbClr val="000000">
              <a:alpha val="4536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1" name="A Real Man Betters  God’s World"/>
          <p:cNvSpPr txBox="1"/>
          <p:nvPr/>
        </p:nvSpPr>
        <p:spPr>
          <a:xfrm>
            <a:off x="9745969" y="6940698"/>
            <a:ext cx="4892062" cy="2282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defRPr sz="4300" b="0" spc="-40">
                <a:solidFill>
                  <a:srgbClr val="FFFFFF"/>
                </a:solidFill>
              </a:defRPr>
            </a:pPr>
            <a:r>
              <a:t>A Real Man Betters </a:t>
            </a:r>
            <a:br/>
            <a:r>
              <a:t>God’s World</a:t>
            </a:r>
          </a:p>
        </p:txBody>
      </p:sp>
      <p:pic>
        <p:nvPicPr>
          <p:cNvPr id="52" name="Primary_White.png" descr="Primary_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8101" y="8799432"/>
            <a:ext cx="4932542" cy="489009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Rectangle"/>
          <p:cNvSpPr/>
          <p:nvPr/>
        </p:nvSpPr>
        <p:spPr>
          <a:xfrm>
            <a:off x="7365875" y="6544133"/>
            <a:ext cx="9652250" cy="53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4" name="Rectangle"/>
          <p:cNvSpPr/>
          <p:nvPr/>
        </p:nvSpPr>
        <p:spPr>
          <a:xfrm>
            <a:off x="7365875" y="4085566"/>
            <a:ext cx="9652250" cy="5318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55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511" y="4591698"/>
            <a:ext cx="9744563" cy="149948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-53875" y="-33891"/>
            <a:ext cx="24491750" cy="13783782"/>
          </a:xfrm>
          <a:prstGeom prst="rect">
            <a:avLst/>
          </a:prstGeom>
          <a:solidFill>
            <a:srgbClr val="1E1E1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D5D5D5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-217582" y="-27047"/>
            <a:ext cx="24819164" cy="782568"/>
          </a:xfrm>
          <a:prstGeom prst="rect">
            <a:avLst/>
          </a:prstGeom>
          <a:solidFill>
            <a:srgbClr val="B5C2D8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"/>
          <p:cNvSpPr/>
          <p:nvPr/>
        </p:nvSpPr>
        <p:spPr>
          <a:xfrm>
            <a:off x="-217582" y="12211205"/>
            <a:ext cx="24819164" cy="1541548"/>
          </a:xfrm>
          <a:prstGeom prst="rect">
            <a:avLst/>
          </a:prstGeom>
          <a:solidFill>
            <a:srgbClr val="413D3B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Session 2: A Real Man Betters God’s World: His Church"/>
          <p:cNvSpPr txBox="1"/>
          <p:nvPr/>
        </p:nvSpPr>
        <p:spPr>
          <a:xfrm>
            <a:off x="15619725" y="126747"/>
            <a:ext cx="8075931" cy="47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sz="2500">
                <a:solidFill>
                  <a:srgbClr val="FFFFFF"/>
                </a:solidFill>
              </a:defRPr>
            </a:pPr>
            <a:r>
              <a:t>Session 2: </a:t>
            </a:r>
            <a:r>
              <a:rPr b="0"/>
              <a:t>A Real Man Betters God’s World: </a:t>
            </a:r>
            <a:r>
              <a:rPr b="0" i="1"/>
              <a:t>His Church</a:t>
            </a:r>
          </a:p>
        </p:txBody>
      </p:sp>
      <p:pic>
        <p:nvPicPr>
          <p:cNvPr id="6" name="Secondary_White.png" descr="Secondary_Whi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0945" y="11687211"/>
            <a:ext cx="4602110" cy="25895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DEFINED  |  WORLD"/>
          <p:cNvSpPr txBox="1"/>
          <p:nvPr/>
        </p:nvSpPr>
        <p:spPr>
          <a:xfrm>
            <a:off x="826732" y="127541"/>
            <a:ext cx="3136901" cy="473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500">
                <a:solidFill>
                  <a:srgbClr val="FFFFFF"/>
                </a:solidFill>
              </a:defRPr>
            </a:lvl1pPr>
          </a:lstStyle>
          <a:p>
            <a:r>
              <a:t>DEFINED  |  WORLD</a:t>
            </a:r>
          </a:p>
        </p:txBody>
      </p:sp>
      <p:sp>
        <p:nvSpPr>
          <p:cNvPr id="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6" name="A Real Man Plugs into His 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</a:t>
            </a:r>
          </a:p>
        </p:txBody>
      </p:sp>
      <p:sp>
        <p:nvSpPr>
          <p:cNvPr id="97" name="A man who is “plugged in” is a man that is actively being discipled in his local church.…"/>
          <p:cNvSpPr txBox="1"/>
          <p:nvPr/>
        </p:nvSpPr>
        <p:spPr>
          <a:xfrm>
            <a:off x="4877125" y="4095056"/>
            <a:ext cx="18342983" cy="2644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that is actively being </a:t>
            </a:r>
            <a:r>
              <a:rPr b="0" u="sng"/>
              <a:t>discipled</a:t>
            </a:r>
            <a:r>
              <a:rPr b="0"/>
              <a:t> in his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Every man should ask himself a series of important </a:t>
            </a:r>
            <a:r>
              <a:rPr u="sng"/>
              <a:t>questions</a:t>
            </a:r>
            <a:r>
              <a:rPr b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00" name="A Real Man Plugs into His 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</a:t>
            </a:r>
          </a:p>
        </p:txBody>
      </p:sp>
      <p:sp>
        <p:nvSpPr>
          <p:cNvPr id="101" name="A man who is “plugged in” is a man that is actively being discipled in his local church.…"/>
          <p:cNvSpPr txBox="1"/>
          <p:nvPr/>
        </p:nvSpPr>
        <p:spPr>
          <a:xfrm>
            <a:off x="4877125" y="4095056"/>
            <a:ext cx="18342983" cy="4534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that is actively being </a:t>
            </a:r>
            <a:r>
              <a:rPr b="0" u="sng"/>
              <a:t>discipled</a:t>
            </a:r>
            <a:r>
              <a:rPr b="0"/>
              <a:t> in his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Every man should ask himself a series of important </a:t>
            </a:r>
            <a:r>
              <a:rPr b="0" u="sng"/>
              <a:t>questions</a:t>
            </a:r>
            <a:r>
              <a:rPr b="0"/>
              <a:t>.</a:t>
            </a:r>
            <a:endParaRPr b="0" u="sng"/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who actively engages other men in his local church in meaningful </a:t>
            </a:r>
            <a:r>
              <a:rPr u="sng"/>
              <a:t>relationships</a:t>
            </a:r>
            <a:r>
              <a:rPr b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04" name="A Real Man Plugs into His 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</a:t>
            </a:r>
          </a:p>
        </p:txBody>
      </p:sp>
      <p:sp>
        <p:nvSpPr>
          <p:cNvPr id="105" name="A man who is “plugged in” is a man that is actively being discipled in his local church.…"/>
          <p:cNvSpPr txBox="1"/>
          <p:nvPr/>
        </p:nvSpPr>
        <p:spPr>
          <a:xfrm>
            <a:off x="4877125" y="4095056"/>
            <a:ext cx="18342983" cy="5422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that is actively being </a:t>
            </a:r>
            <a:r>
              <a:rPr b="0" u="sng"/>
              <a:t>discipled</a:t>
            </a:r>
            <a:r>
              <a:rPr b="0"/>
              <a:t> in his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Every man should ask himself a series of important </a:t>
            </a:r>
            <a:r>
              <a:rPr b="0" u="sng"/>
              <a:t>questions</a:t>
            </a:r>
            <a:r>
              <a:rPr b="0"/>
              <a:t>.</a:t>
            </a:r>
            <a:endParaRPr b="0" u="sng"/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who actively engages other men in his local church in meaningful </a:t>
            </a:r>
            <a:r>
              <a:rPr b="0" u="sng"/>
              <a:t>relationships</a:t>
            </a:r>
            <a:r>
              <a:rPr b="0"/>
              <a:t>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We need </a:t>
            </a:r>
            <a:r>
              <a:rPr u="sng"/>
              <a:t>friends</a:t>
            </a:r>
            <a:r>
              <a:rPr b="0"/>
              <a:t> to be able to thrive amidst the difficulties of life.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08" name="A Real Man Plugs into His 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</a:t>
            </a:r>
          </a:p>
        </p:txBody>
      </p:sp>
      <p:sp>
        <p:nvSpPr>
          <p:cNvPr id="109" name="A man who is “plugged in” is a man that is actively being discipled in his local church.…"/>
          <p:cNvSpPr txBox="1"/>
          <p:nvPr/>
        </p:nvSpPr>
        <p:spPr>
          <a:xfrm>
            <a:off x="4877125" y="4095056"/>
            <a:ext cx="18342983" cy="731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that is actively being </a:t>
            </a:r>
            <a:r>
              <a:rPr b="0" u="sng"/>
              <a:t>discipled</a:t>
            </a:r>
            <a:r>
              <a:rPr b="0"/>
              <a:t> in his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Every man should ask himself a series of important </a:t>
            </a:r>
            <a:r>
              <a:rPr b="0" u="sng"/>
              <a:t>questions</a:t>
            </a:r>
            <a:r>
              <a:rPr b="0"/>
              <a:t>.</a:t>
            </a:r>
            <a:endParaRPr b="0" u="sng"/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who actively engages other men in his local church in meaningful </a:t>
            </a:r>
            <a:r>
              <a:rPr b="0" u="sng"/>
              <a:t>relationships</a:t>
            </a:r>
            <a:r>
              <a:rPr b="0"/>
              <a:t>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We need </a:t>
            </a:r>
            <a:r>
              <a:rPr b="0" u="sng"/>
              <a:t>friends</a:t>
            </a:r>
            <a:r>
              <a:rPr b="0"/>
              <a:t> to be able to thrive amidst the difficulties of life.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investing his </a:t>
            </a:r>
            <a:r>
              <a:rPr u="sng"/>
              <a:t>energies</a:t>
            </a:r>
            <a:r>
              <a:rPr b="0"/>
              <a:t> in the ministry life of his local church.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12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13" name="Nothing is beneath him."/>
          <p:cNvSpPr txBox="1"/>
          <p:nvPr/>
        </p:nvSpPr>
        <p:spPr>
          <a:xfrm>
            <a:off x="4877125" y="4095056"/>
            <a:ext cx="18342983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Nothing is </a:t>
            </a:r>
            <a:r>
              <a:rPr u="sng"/>
              <a:t>beneath</a:t>
            </a:r>
            <a:r>
              <a:rPr b="0"/>
              <a:t> him.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16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17" name="Nothing is beneath him.…"/>
          <p:cNvSpPr txBox="1"/>
          <p:nvPr/>
        </p:nvSpPr>
        <p:spPr>
          <a:xfrm>
            <a:off x="4877125" y="4095056"/>
            <a:ext cx="18342983" cy="1576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Nothing is </a:t>
            </a:r>
            <a:r>
              <a:rPr b="0" u="sng"/>
              <a:t>beneath</a:t>
            </a:r>
            <a:r>
              <a:rPr b="0"/>
              <a:t> him.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A “get to” </a:t>
            </a:r>
            <a:r>
              <a:rPr u="sng"/>
              <a:t>attitude</a:t>
            </a:r>
            <a:r>
              <a:rPr b="0"/>
              <a:t> is evidenced by a man’s five key choices: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20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21" name="Nothing is beneath him.…"/>
          <p:cNvSpPr txBox="1"/>
          <p:nvPr/>
        </p:nvSpPr>
        <p:spPr>
          <a:xfrm>
            <a:off x="4877125" y="4095056"/>
            <a:ext cx="18342983" cy="3287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Nothing is </a:t>
            </a:r>
            <a:r>
              <a:rPr b="0" u="sng"/>
              <a:t>beneath</a:t>
            </a:r>
            <a:r>
              <a:rPr b="0"/>
              <a:t> him.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A “get to” </a:t>
            </a:r>
            <a:r>
              <a:rPr b="0" u="sng"/>
              <a:t>attitude</a:t>
            </a:r>
            <a:r>
              <a:rPr b="0"/>
              <a:t> is evidenced by a man’s five key choices: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gratitude over groaning.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appreciation over </a:t>
            </a:r>
            <a:r>
              <a:rPr u="sng"/>
              <a:t>apathy</a:t>
            </a:r>
            <a:r>
              <a:rPr b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24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25" name="Nothing is beneath him.…"/>
          <p:cNvSpPr txBox="1"/>
          <p:nvPr/>
        </p:nvSpPr>
        <p:spPr>
          <a:xfrm>
            <a:off x="4877125" y="4095056"/>
            <a:ext cx="18342983" cy="4998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Nothing is </a:t>
            </a:r>
            <a:r>
              <a:rPr b="0" u="sng"/>
              <a:t>beneath</a:t>
            </a:r>
            <a:r>
              <a:rPr b="0"/>
              <a:t> him.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A “get to” </a:t>
            </a:r>
            <a:r>
              <a:rPr b="0" u="sng"/>
              <a:t>attitude</a:t>
            </a:r>
            <a:r>
              <a:rPr b="0"/>
              <a:t> is evidenced by a man’s five key choices: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gratitude over groaning.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appreciation over </a:t>
            </a:r>
            <a:r>
              <a:rPr b="0" u="sng"/>
              <a:t>apathy</a:t>
            </a:r>
            <a:r>
              <a:rPr b="0"/>
              <a:t>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enthusiasm over entropy.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</a:t>
            </a:r>
            <a:r>
              <a:rPr u="sng"/>
              <a:t>opportunity</a:t>
            </a:r>
            <a:r>
              <a:rPr b="0"/>
              <a:t> over obligation.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28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29" name="Nothing is beneath him.…"/>
          <p:cNvSpPr txBox="1"/>
          <p:nvPr/>
        </p:nvSpPr>
        <p:spPr>
          <a:xfrm>
            <a:off x="4877125" y="4095056"/>
            <a:ext cx="18342983" cy="8389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Nothing is </a:t>
            </a:r>
            <a:r>
              <a:rPr b="0" u="sng"/>
              <a:t>beneath</a:t>
            </a:r>
            <a:r>
              <a:rPr b="0"/>
              <a:t> him.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A “get to” </a:t>
            </a:r>
            <a:r>
              <a:rPr b="0" u="sng"/>
              <a:t>attitude</a:t>
            </a:r>
            <a:r>
              <a:rPr b="0"/>
              <a:t> is evidenced by a man’s five key choices: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gratitude over groaning.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appreciation over </a:t>
            </a:r>
            <a:r>
              <a:rPr b="0" u="sng"/>
              <a:t>apathy</a:t>
            </a:r>
            <a:r>
              <a:rPr b="0"/>
              <a:t>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enthusiasm over entropy.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</a:t>
            </a:r>
            <a:r>
              <a:rPr b="0" u="sng"/>
              <a:t>opportunity</a:t>
            </a:r>
            <a:r>
              <a:rPr b="0"/>
              <a:t> over obligation.</a:t>
            </a:r>
          </a:p>
          <a:p>
            <a:pPr marL="2664354" lvl="1" indent="-759354" algn="l">
              <a:lnSpc>
                <a:spcPct val="130000"/>
              </a:lnSpc>
              <a:spcBef>
                <a:spcPts val="400"/>
              </a:spcBef>
              <a:buSzPct val="100000"/>
              <a:buAutoNum type="arabicPeriod"/>
              <a:defRPr sz="4100">
                <a:solidFill>
                  <a:srgbClr val="FFFFFF"/>
                </a:solidFill>
              </a:defRPr>
            </a:pPr>
            <a:r>
              <a:rPr b="0"/>
              <a:t>He must choose resolution over resentment.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He looks to serve as much as he can in areas of </a:t>
            </a:r>
            <a:r>
              <a:rPr u="sng"/>
              <a:t>passion</a:t>
            </a:r>
            <a:r>
              <a:rPr b="0"/>
              <a:t>, </a:t>
            </a:r>
            <a:r>
              <a:rPr u="sng"/>
              <a:t>capabilities</a:t>
            </a:r>
            <a:r>
              <a:rPr b="0"/>
              <a:t>, and </a:t>
            </a:r>
            <a:r>
              <a:rPr u="sng"/>
              <a:t>gifting</a:t>
            </a:r>
            <a:r>
              <a:rPr b="0"/>
              <a:t> for the good of God’s kingdom.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32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33" name="A man who is “plugged in” gets his family plugged into his local church.…"/>
          <p:cNvSpPr txBox="1"/>
          <p:nvPr/>
        </p:nvSpPr>
        <p:spPr>
          <a:xfrm>
            <a:off x="4877125" y="4095056"/>
            <a:ext cx="18342983" cy="3448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 startAt="4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gets his family plugged into his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A man’s biological family is important, but men need to remember that the church is the </a:t>
            </a:r>
            <a:r>
              <a:rPr u="sng"/>
              <a:t>eternal</a:t>
            </a:r>
            <a:r>
              <a:rPr b="0"/>
              <a:t> family of God.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ESSION 2"/>
          <p:cNvSpPr txBox="1">
            <a:spLocks noGrp="1"/>
          </p:cNvSpPr>
          <p:nvPr>
            <p:ph type="ctrTitle"/>
          </p:nvPr>
        </p:nvSpPr>
        <p:spPr>
          <a:xfrm>
            <a:off x="1778000" y="3137374"/>
            <a:ext cx="20828000" cy="4648201"/>
          </a:xfrm>
          <a:prstGeom prst="rect">
            <a:avLst/>
          </a:prstGeom>
        </p:spPr>
        <p:txBody>
          <a:bodyPr/>
          <a:lstStyle/>
          <a:p>
            <a:r>
              <a:t>SESSION 2</a:t>
            </a:r>
          </a:p>
        </p:txBody>
      </p:sp>
      <p:sp>
        <p:nvSpPr>
          <p:cNvPr id="67" name="A Real Man Betters God’s World: His Church"/>
          <p:cNvSpPr txBox="1">
            <a:spLocks noGrp="1"/>
          </p:cNvSpPr>
          <p:nvPr>
            <p:ph type="subTitle" sz="quarter" idx="1"/>
          </p:nvPr>
        </p:nvSpPr>
        <p:spPr>
          <a:xfrm>
            <a:off x="2398407" y="7819904"/>
            <a:ext cx="19587186" cy="1778256"/>
          </a:xfrm>
          <a:prstGeom prst="rect">
            <a:avLst/>
          </a:prstGeom>
        </p:spPr>
        <p:txBody>
          <a:bodyPr/>
          <a:lstStyle/>
          <a:p>
            <a:r>
              <a:t>A Real Man Betters God’s World:</a:t>
            </a:r>
            <a:br/>
            <a:r>
              <a:t>His Church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36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37" name="A man who is “plugged in” gets his family plugged into his local church.…"/>
          <p:cNvSpPr txBox="1"/>
          <p:nvPr/>
        </p:nvSpPr>
        <p:spPr>
          <a:xfrm>
            <a:off x="4877125" y="4095056"/>
            <a:ext cx="18342983" cy="622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 startAt="4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gets his family plugged into his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A man’s biological family is important, but men need to remember that the church is the </a:t>
            </a:r>
            <a:r>
              <a:rPr b="0" u="sng"/>
              <a:t>eternal</a:t>
            </a:r>
            <a:r>
              <a:rPr b="0"/>
              <a:t> family of God.</a:t>
            </a:r>
            <a:endParaRPr b="0" u="sng"/>
          </a:p>
          <a:p>
            <a:pPr marL="703791" indent="-703791" algn="l">
              <a:lnSpc>
                <a:spcPct val="130000"/>
              </a:lnSpc>
              <a:buSzPct val="100000"/>
              <a:buAutoNum type="alphaUcPeriod" startAt="4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uses his financial resources to advance the kingdom of God through his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He materially blesses those who spiritually </a:t>
            </a:r>
            <a:r>
              <a:rPr u="sng"/>
              <a:t>feed</a:t>
            </a:r>
            <a:r>
              <a:rPr b="0"/>
              <a:t> him.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40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41" name="A man who is “plugged in” regards and respects his church leadership."/>
          <p:cNvSpPr txBox="1"/>
          <p:nvPr/>
        </p:nvSpPr>
        <p:spPr>
          <a:xfrm>
            <a:off x="4877125" y="4095056"/>
            <a:ext cx="18342983" cy="1760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 startAt="6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regards and </a:t>
            </a:r>
            <a:r>
              <a:rPr u="sng"/>
              <a:t>respects</a:t>
            </a:r>
            <a:r>
              <a:rPr b="0"/>
              <a:t> his church leadership.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144" name="A Real Man Plugs into His  Local Church Continued…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 </a:t>
            </a:r>
            <a:r>
              <a:rPr sz="2900" b="0" i="1"/>
              <a:t>Continued…</a:t>
            </a:r>
          </a:p>
        </p:txBody>
      </p:sp>
      <p:sp>
        <p:nvSpPr>
          <p:cNvPr id="145" name="A man who is “plugged in” regards and respects his church leadership.…"/>
          <p:cNvSpPr txBox="1"/>
          <p:nvPr/>
        </p:nvSpPr>
        <p:spPr>
          <a:xfrm>
            <a:off x="4877125" y="4095056"/>
            <a:ext cx="18342983" cy="3632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 startAt="6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regards and </a:t>
            </a:r>
            <a:r>
              <a:rPr b="0" u="sng"/>
              <a:t>respects</a:t>
            </a:r>
            <a:r>
              <a:rPr b="0"/>
              <a:t> his church leadership.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 startAt="6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eventually looks to </a:t>
            </a:r>
            <a:r>
              <a:rPr u="sng"/>
              <a:t>disciple</a:t>
            </a:r>
            <a:r>
              <a:rPr b="0"/>
              <a:t> other 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3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  <p:sp>
        <p:nvSpPr>
          <p:cNvPr id="148" name="A Real Man Prays for  His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Prays for </a:t>
            </a:r>
            <a:br/>
            <a:r>
              <a:t>His Church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3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  <p:sp>
        <p:nvSpPr>
          <p:cNvPr id="151" name="A Real Man Prays for  His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Prays for </a:t>
            </a:r>
            <a:br/>
            <a:r>
              <a:t>His Church</a:t>
            </a:r>
          </a:p>
        </p:txBody>
      </p:sp>
      <p:sp>
        <p:nvSpPr>
          <p:cNvPr id="152" name="Prayer is vital work for a real man to do."/>
          <p:cNvSpPr txBox="1"/>
          <p:nvPr/>
        </p:nvSpPr>
        <p:spPr>
          <a:xfrm>
            <a:off x="4877125" y="4095056"/>
            <a:ext cx="1834298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Prayer is </a:t>
            </a:r>
            <a:r>
              <a:rPr u="sng"/>
              <a:t>vital</a:t>
            </a:r>
            <a:r>
              <a:rPr b="0"/>
              <a:t> work for a real man to do.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3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3</a:t>
            </a:r>
          </a:p>
        </p:txBody>
      </p:sp>
      <p:sp>
        <p:nvSpPr>
          <p:cNvPr id="155" name="A Real Man Prays for  His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Prays for </a:t>
            </a:r>
            <a:br/>
            <a:r>
              <a:t>His Church</a:t>
            </a:r>
          </a:p>
        </p:txBody>
      </p:sp>
      <p:sp>
        <p:nvSpPr>
          <p:cNvPr id="156" name="Prayer is vital work for a real man to do.…"/>
          <p:cNvSpPr txBox="1"/>
          <p:nvPr/>
        </p:nvSpPr>
        <p:spPr>
          <a:xfrm>
            <a:off x="4877125" y="4095056"/>
            <a:ext cx="18342983" cy="4568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Prayer is </a:t>
            </a:r>
            <a:r>
              <a:rPr b="0" u="sng"/>
              <a:t>vital</a:t>
            </a:r>
            <a:r>
              <a:rPr b="0"/>
              <a:t> work for a real man to do.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In his letter to the Ephesians, Paul models what we should pray for the local church.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God plans, directs, and </a:t>
            </a:r>
            <a:r>
              <a:rPr u="sng"/>
              <a:t>empowers</a:t>
            </a:r>
            <a:r>
              <a:rPr b="0"/>
              <a:t> His church. So He is the One to be sought as it looks to take new ground.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1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70" name="A Real Man Is Present in a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A Real Man Is Present in a Local Church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1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73" name="A Real Man Is Present in a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A Real Man Is Present in a Local Church</a:t>
            </a:r>
          </a:p>
        </p:txBody>
      </p:sp>
      <p:sp>
        <p:nvSpPr>
          <p:cNvPr id="74" name="He prioritizes his presence in the local church."/>
          <p:cNvSpPr txBox="1"/>
          <p:nvPr/>
        </p:nvSpPr>
        <p:spPr>
          <a:xfrm>
            <a:off x="4877125" y="4095056"/>
            <a:ext cx="18342983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u="sng"/>
              <a:t>prioritizes</a:t>
            </a:r>
            <a:r>
              <a:rPr b="0"/>
              <a:t> his presence in the local church.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1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77" name="A Real Man Is Present in a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A Real Man Is Present in a Local Church</a:t>
            </a:r>
          </a:p>
        </p:txBody>
      </p:sp>
      <p:sp>
        <p:nvSpPr>
          <p:cNvPr id="78" name="He prioritizes his presence in the local church.…"/>
          <p:cNvSpPr txBox="1"/>
          <p:nvPr/>
        </p:nvSpPr>
        <p:spPr>
          <a:xfrm>
            <a:off x="4877125" y="4095056"/>
            <a:ext cx="18342983" cy="1756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b="0" u="sng"/>
              <a:t>prioritizes</a:t>
            </a:r>
            <a:r>
              <a:rPr b="0"/>
              <a:t> his presence in the local church.</a:t>
            </a:r>
            <a:endParaRPr b="0" u="sng"/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u="sng"/>
              <a:t>prizes</a:t>
            </a:r>
            <a:r>
              <a:rPr b="0"/>
              <a:t> his presence in the local church.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1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81" name="A Real Man Is Present in a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A Real Man Is Present in a Local Church</a:t>
            </a:r>
          </a:p>
        </p:txBody>
      </p:sp>
      <p:sp>
        <p:nvSpPr>
          <p:cNvPr id="82" name="He prioritizes his presence in the local church.…"/>
          <p:cNvSpPr txBox="1"/>
          <p:nvPr/>
        </p:nvSpPr>
        <p:spPr>
          <a:xfrm>
            <a:off x="4877125" y="4095056"/>
            <a:ext cx="18342983" cy="2692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b="0" u="sng"/>
              <a:t>prioritizes</a:t>
            </a:r>
            <a:r>
              <a:rPr b="0"/>
              <a:t> his presence in the local church.</a:t>
            </a:r>
            <a:endParaRPr b="0" u="sng"/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b="0" u="sng"/>
              <a:t>prizes</a:t>
            </a:r>
            <a:r>
              <a:rPr b="0"/>
              <a:t> his presence in the local church.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u="sng"/>
              <a:t>perseveres</a:t>
            </a:r>
            <a:r>
              <a:rPr b="0"/>
              <a:t> in his presence in the local church.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1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1</a:t>
            </a:r>
          </a:p>
        </p:txBody>
      </p:sp>
      <p:sp>
        <p:nvSpPr>
          <p:cNvPr id="85" name="A Real Man Is Present in a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400">
                <a:solidFill>
                  <a:srgbClr val="FFFFFF"/>
                </a:solidFill>
              </a:defRPr>
            </a:lvl1pPr>
          </a:lstStyle>
          <a:p>
            <a:r>
              <a:t>A Real Man Is Present in a Local Church</a:t>
            </a:r>
          </a:p>
        </p:txBody>
      </p:sp>
      <p:sp>
        <p:nvSpPr>
          <p:cNvPr id="86" name="He prioritizes his presence in the local church.…"/>
          <p:cNvSpPr txBox="1"/>
          <p:nvPr/>
        </p:nvSpPr>
        <p:spPr>
          <a:xfrm>
            <a:off x="4877125" y="4095056"/>
            <a:ext cx="18342983" cy="519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b="0" u="sng"/>
              <a:t>prioritizes</a:t>
            </a:r>
            <a:r>
              <a:rPr b="0"/>
              <a:t> his presence in the local church.</a:t>
            </a:r>
            <a:endParaRPr b="0" u="sng"/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b="0" u="sng"/>
              <a:t>prizes</a:t>
            </a:r>
            <a:r>
              <a:rPr b="0"/>
              <a:t> his presence in the local church.</a:t>
            </a:r>
          </a:p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He </a:t>
            </a:r>
            <a:r>
              <a:rPr b="0" u="sng"/>
              <a:t>perseveres</a:t>
            </a:r>
            <a:r>
              <a:rPr b="0"/>
              <a:t> in his presence in the local church.</a:t>
            </a:r>
          </a:p>
          <a:p>
            <a:pPr marL="1270000" lvl="1" indent="-381000" algn="l">
              <a:lnSpc>
                <a:spcPct val="130000"/>
              </a:lnSpc>
              <a:spcBef>
                <a:spcPts val="400"/>
              </a:spcBef>
              <a:buClr>
                <a:srgbClr val="FFFFFF"/>
              </a:buClr>
              <a:buSzPct val="100000"/>
              <a:buChar char="•"/>
              <a:defRPr sz="4100">
                <a:solidFill>
                  <a:srgbClr val="FFFFFF"/>
                </a:solidFill>
              </a:defRPr>
            </a:pPr>
            <a:r>
              <a:rPr b="0"/>
              <a:t>Simply put: Don’t be a church </a:t>
            </a:r>
            <a:r>
              <a:rPr u="sng"/>
              <a:t>hopper</a:t>
            </a:r>
            <a:r>
              <a:rPr b="0"/>
              <a:t>! Yes, being in a doctrinally and morally healthy church is important. But remember, no church is perfect, and no church is always preferential.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89" name="A Real Man Plugs into His 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2"/>
          <p:cNvSpPr/>
          <p:nvPr/>
        </p:nvSpPr>
        <p:spPr>
          <a:xfrm>
            <a:off x="1236849" y="1792570"/>
            <a:ext cx="1864234" cy="1864234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>
              <a:defRPr sz="10800"/>
            </a:lvl1pPr>
          </a:lstStyle>
          <a:p>
            <a:r>
              <a:t>2</a:t>
            </a:r>
          </a:p>
        </p:txBody>
      </p:sp>
      <p:sp>
        <p:nvSpPr>
          <p:cNvPr id="92" name="A Real Man Plugs into His  Local Church"/>
          <p:cNvSpPr txBox="1"/>
          <p:nvPr/>
        </p:nvSpPr>
        <p:spPr>
          <a:xfrm>
            <a:off x="3644022" y="1544517"/>
            <a:ext cx="14444575" cy="2360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400">
                <a:solidFill>
                  <a:srgbClr val="FFFFFF"/>
                </a:solidFill>
              </a:defRPr>
            </a:pPr>
            <a:r>
              <a:t>A Real Man Plugs into His </a:t>
            </a:r>
            <a:br/>
            <a:r>
              <a:t>Local Church</a:t>
            </a:r>
          </a:p>
        </p:txBody>
      </p:sp>
      <p:sp>
        <p:nvSpPr>
          <p:cNvPr id="93" name="A man who is “plugged in” is a man that is actively being discipled in his local church."/>
          <p:cNvSpPr txBox="1"/>
          <p:nvPr/>
        </p:nvSpPr>
        <p:spPr>
          <a:xfrm>
            <a:off x="4877125" y="4095056"/>
            <a:ext cx="18342983" cy="17564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703791" indent="-703791" algn="l">
              <a:lnSpc>
                <a:spcPct val="130000"/>
              </a:lnSpc>
              <a:buSzPct val="100000"/>
              <a:buAutoNum type="alphaUcPeriod"/>
              <a:defRPr sz="4800">
                <a:solidFill>
                  <a:srgbClr val="FFFFFF"/>
                </a:solidFill>
              </a:defRPr>
            </a:pPr>
            <a:r>
              <a:rPr b="0"/>
              <a:t>A man who is “plugged in” is a man that is actively being </a:t>
            </a:r>
            <a:r>
              <a:rPr u="sng"/>
              <a:t>discipled</a:t>
            </a:r>
            <a:r>
              <a:rPr b="0"/>
              <a:t> in his local church.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White</vt:lpstr>
      <vt:lpstr>PowerPoint Presentation</vt:lpstr>
      <vt:lpstr>SESSION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1</cp:revision>
  <dcterms:modified xsi:type="dcterms:W3CDTF">2024-01-25T06:07:02Z</dcterms:modified>
</cp:coreProperties>
</file>