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53" d="100"/>
          <a:sy n="53" d="100"/>
        </p:scale>
        <p:origin x="714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etterMan_Banner_Placeholder2.jpg" descr="BetterMan_Banner_Placeholde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250" y="-1348833"/>
            <a:ext cx="24620500" cy="16413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rimary_White.png" descr="Prim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101" y="8799432"/>
            <a:ext cx="4932542" cy="4890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4">
            <a:alphaModFix amt="47602"/>
          </a:blip>
          <a:stretch>
            <a:fillRect/>
          </a:stretch>
        </p:blipFill>
        <p:spPr>
          <a:xfrm>
            <a:off x="5399096" y="4899001"/>
            <a:ext cx="7795055" cy="77950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15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98407" y="6887623"/>
            <a:ext cx="19587186" cy="13223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-53875" y="-33891"/>
            <a:ext cx="24491750" cy="13783782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" name="Orange.jpg" descr="Orange.jpg"/>
          <p:cNvPicPr>
            <a:picLocks noChangeAspect="1"/>
          </p:cNvPicPr>
          <p:nvPr/>
        </p:nvPicPr>
        <p:blipFill>
          <a:blip r:embed="rId2"/>
          <a:srcRect t="44627" b="50632"/>
          <a:stretch>
            <a:fillRect/>
          </a:stretch>
        </p:blipFill>
        <p:spPr>
          <a:xfrm>
            <a:off x="-1" y="-15701"/>
            <a:ext cx="24384001" cy="77047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217582" y="12211205"/>
            <a:ext cx="24819164" cy="1541548"/>
          </a:xfrm>
          <a:prstGeom prst="rect">
            <a:avLst/>
          </a:prstGeom>
          <a:solidFill>
            <a:srgbClr val="41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" name="BetterMan_Banner_Placeholder2.jpg" descr="BetterMan_Banner_Placeholder2.jpg"/>
          <p:cNvPicPr>
            <a:picLocks noChangeAspect="1"/>
          </p:cNvPicPr>
          <p:nvPr/>
        </p:nvPicPr>
        <p:blipFill>
          <a:blip r:embed="rId3"/>
          <a:srcRect t="43820" b="51080"/>
          <a:stretch>
            <a:fillRect/>
          </a:stretch>
        </p:blipFill>
        <p:spPr>
          <a:xfrm>
            <a:off x="-118250" y="-64736"/>
            <a:ext cx="24620500" cy="83693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ession 2: Looking Back"/>
          <p:cNvSpPr txBox="1"/>
          <p:nvPr/>
        </p:nvSpPr>
        <p:spPr>
          <a:xfrm>
            <a:off x="19711189" y="122936"/>
            <a:ext cx="395890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t>Session 2: </a:t>
            </a:r>
            <a:r>
              <a:rPr>
                <a:latin typeface="Gotham Book"/>
                <a:ea typeface="Gotham Book"/>
                <a:cs typeface="Gotham Book"/>
                <a:sym typeface="Gotham Book"/>
              </a:rPr>
              <a:t>Looking Back</a:t>
            </a:r>
          </a:p>
        </p:txBody>
      </p:sp>
      <p:pic>
        <p:nvPicPr>
          <p:cNvPr id="23" name="Secondary_White.png" descr="Secondary_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945" y="11687211"/>
            <a:ext cx="4602110" cy="258953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BG.jpg" descr="SlideB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rimary_White.png" descr="Primary_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477" y="1949084"/>
            <a:ext cx="9903047" cy="98178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ET THE JOURNEY BEGIN!"/>
          <p:cNvSpPr txBox="1"/>
          <p:nvPr/>
        </p:nvSpPr>
        <p:spPr>
          <a:xfrm>
            <a:off x="9247028" y="10179004"/>
            <a:ext cx="614394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</a:lstStyle>
          <a:p>
            <a:r>
              <a:t>LET THE JOURNEY BEGIN!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1D89AD-7F31-4D8A-946E-D1ECB989183E}"/>
              </a:ext>
            </a:extLst>
          </p:cNvPr>
          <p:cNvSpPr txBox="1"/>
          <p:nvPr/>
        </p:nvSpPr>
        <p:spPr>
          <a:xfrm>
            <a:off x="5801868" y="10705392"/>
            <a:ext cx="1218895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"/>
              </a:rPr>
              <a:t>	</a:t>
            </a:r>
            <a:r>
              <a:rPr kumimoji="0" lang="es-MX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¡</a:t>
            </a:r>
            <a:r>
              <a:rPr kumimoji="0" lang="es-MX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"/>
              </a:rPr>
              <a:t>QUE COMIENCE LA JORNADA!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Everybody Has A Story:"/>
          <p:cNvSpPr txBox="1"/>
          <p:nvPr/>
        </p:nvSpPr>
        <p:spPr>
          <a:xfrm>
            <a:off x="3645953" y="2100235"/>
            <a:ext cx="12333505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Todos Tienen una Historia:</a:t>
            </a:r>
          </a:p>
        </p:txBody>
      </p:sp>
      <p:sp>
        <p:nvSpPr>
          <p:cNvPr id="55" name="My story.…"/>
          <p:cNvSpPr txBox="1"/>
          <p:nvPr/>
        </p:nvSpPr>
        <p:spPr>
          <a:xfrm>
            <a:off x="4871734" y="3620922"/>
            <a:ext cx="18478152" cy="2828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Mi Historia.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¿Cual es tu historia?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Muchos de nosotros nunca hemos compartido nuestra historia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completa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56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de “Mirar Hacia Atrás”:</a:t>
            </a:r>
          </a:p>
        </p:txBody>
      </p:sp>
      <p:sp>
        <p:nvSpPr>
          <p:cNvPr id="5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de “Mirar Hacia Atrás”:</a:t>
            </a:r>
          </a:p>
        </p:txBody>
      </p:sp>
      <p:sp>
        <p:nvSpPr>
          <p:cNvPr id="62" name="The examined past is crucial to a better manhood."/>
          <p:cNvSpPr txBox="1"/>
          <p:nvPr/>
        </p:nvSpPr>
        <p:spPr>
          <a:xfrm>
            <a:off x="4871734" y="3620922"/>
            <a:ext cx="18478152" cy="98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pasado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examinado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es crucial para una hombría mejor.</a:t>
            </a:r>
          </a:p>
        </p:txBody>
      </p:sp>
      <p:sp>
        <p:nvSpPr>
          <p:cNvPr id="63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de “Mirar Hacia Atrás”:</a:t>
            </a:r>
          </a:p>
        </p:txBody>
      </p:sp>
      <p:sp>
        <p:nvSpPr>
          <p:cNvPr id="66" name="The examined past is crucial to a better manhood.…"/>
          <p:cNvSpPr txBox="1"/>
          <p:nvPr/>
        </p:nvSpPr>
        <p:spPr>
          <a:xfrm>
            <a:off x="4871734" y="3620922"/>
            <a:ext cx="18478152" cy="25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pasado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examinado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es crucial para una hombría mejor.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Cuando un niño no logra conectarse con su papá,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demonios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un tipo u otro a menudo llenan el vacío.</a:t>
            </a:r>
          </a:p>
        </p:txBody>
      </p:sp>
      <p:sp>
        <p:nvSpPr>
          <p:cNvPr id="67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de “Mirar Hacia Atrás”:</a:t>
            </a:r>
          </a:p>
        </p:txBody>
      </p:sp>
      <p:sp>
        <p:nvSpPr>
          <p:cNvPr id="70" name="The examined past is crucial to a better manhood.…"/>
          <p:cNvSpPr txBox="1"/>
          <p:nvPr/>
        </p:nvSpPr>
        <p:spPr>
          <a:xfrm>
            <a:off x="4871734" y="3620922"/>
            <a:ext cx="18478152" cy="4312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pasado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examinado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es crucial para una hombría mejor.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Cuando un niño no logra conectarse con su papá,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demonios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un tipo u otro a menudo llenan el vacío.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Muchos hombres no han logrado procesar los “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negocios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inconclusos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” de su pasado que aun viven dentro de ellos.</a:t>
            </a:r>
          </a:p>
        </p:txBody>
      </p:sp>
      <p:sp>
        <p:nvSpPr>
          <p:cNvPr id="71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de “Mirar Hacia Atrás”:</a:t>
            </a:r>
          </a:p>
        </p:txBody>
      </p:sp>
      <p:sp>
        <p:nvSpPr>
          <p:cNvPr id="74" name="The examined past is crucial to a better manhood.…"/>
          <p:cNvSpPr txBox="1"/>
          <p:nvPr/>
        </p:nvSpPr>
        <p:spPr>
          <a:xfrm>
            <a:off x="4871734" y="3620922"/>
            <a:ext cx="18478152" cy="608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pasado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examinado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es crucial para una hombría mejor.</a:t>
            </a:r>
          </a:p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Cuando un niño no logra conectarse con su papá,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demonios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un tipo u otro a menudo llenan el vacío.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Muchos hombres no han logrado procesar los “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negocios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inconclusos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” de su pasado que aun viven dentro de ellos.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Hasta que un hombre trate con el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dolor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su pasado, nunca podrá ser verdaderamente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libre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75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de “Mirar Hacia Atrás”:</a:t>
            </a:r>
          </a:p>
        </p:txBody>
      </p:sp>
      <p:sp>
        <p:nvSpPr>
          <p:cNvPr id="78" name="You cannot effectively address the past or its impact in the present without the help of a few trusted friends. There is no such thing as a self-made man."/>
          <p:cNvSpPr txBox="1"/>
          <p:nvPr/>
        </p:nvSpPr>
        <p:spPr>
          <a:xfrm>
            <a:off x="4871734" y="3620922"/>
            <a:ext cx="18478152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se puede abordar eficazmente el pasado o su impacto en el presente sin la ayuda de unos pocos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confianza. No existe tal cosa como un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–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80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de “Mirar Hacia Atrás”:</a:t>
            </a:r>
          </a:p>
        </p:txBody>
      </p:sp>
      <p:sp>
        <p:nvSpPr>
          <p:cNvPr id="83" name="You cannot effectively address the past or its impact in the present without the help of a few trusted friends. There is no such thing as a self-made man.…"/>
          <p:cNvSpPr txBox="1"/>
          <p:nvPr/>
        </p:nvSpPr>
        <p:spPr>
          <a:xfrm>
            <a:off x="4871734" y="3620922"/>
            <a:ext cx="18478152" cy="6306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se puede abordar eficazmente el pasado o su impacto en el presente sin la ayuda de unos pocos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confianza. No existe tal cosa como un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–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Para bien o para mal, todos fuimos formados significativamente por el lugar de donde venimos. Pero aunque cada uno somos un producto de nuestro pasado, nadie tiene que ser un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prisionero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nuestro pasado a menos que escoja serlo…ya sea negándolo, ignorándolo o rindiéndose a el.</a:t>
            </a:r>
          </a:p>
        </p:txBody>
      </p:sp>
      <p:sp>
        <p:nvSpPr>
          <p:cNvPr id="86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ix “Looking Back” Truths:"/>
          <p:cNvSpPr txBox="1"/>
          <p:nvPr/>
        </p:nvSpPr>
        <p:spPr>
          <a:xfrm>
            <a:off x="3645953" y="2100235"/>
            <a:ext cx="172867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Seis Verdades de “Mirar Hacia Atrás”:</a:t>
            </a:r>
          </a:p>
        </p:txBody>
      </p:sp>
      <p:sp>
        <p:nvSpPr>
          <p:cNvPr id="89" name="You cannot effectively address the past or its impact in the present without the help of a few trusted friends. There is no such thing as a self-made man.…"/>
          <p:cNvSpPr txBox="1"/>
          <p:nvPr/>
        </p:nvSpPr>
        <p:spPr>
          <a:xfrm>
            <a:off x="4871734" y="3620922"/>
            <a:ext cx="18478152" cy="7355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se puede abordar eficazmente el pasado o su impacto en el presente sin la ayuda de unos pocos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confianza. No existe tal cosa como un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–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914400" indent="-914400" algn="l">
              <a:spcBef>
                <a:spcPts val="2300"/>
              </a:spcBef>
              <a:buSzPct val="100000"/>
              <a:buFont typeface="+mj-lt"/>
              <a:buAutoNum type="alphaUcPeriod" startAt="5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Para bien o para mal, todos fuimos formados significativamente por el lugar de donde venimos. Pero aunque cada uno somos un producto de nuestro pasado, nadie tiene que ser un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prisionero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nuestro pasado a menos que escoja serlo…ya sea negándolo, ignorándolo o rindiéndose a el.</a:t>
            </a:r>
          </a:p>
          <a:p>
            <a:pPr marL="1270000" lvl="1" indent="-381000" algn="l">
              <a:lnSpc>
                <a:spcPct val="130000"/>
              </a:lnSpc>
              <a:spcBef>
                <a:spcPts val="23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La buena noticia: puedes ser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libre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y encontrar una hombría mejor.</a:t>
            </a:r>
          </a:p>
        </p:txBody>
      </p:sp>
      <p:sp>
        <p:nvSpPr>
          <p:cNvPr id="92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F4AAB0-008D-49FD-B235-C459038F2FA1}"/>
              </a:ext>
            </a:extLst>
          </p:cNvPr>
          <p:cNvSpPr txBox="1"/>
          <p:nvPr/>
        </p:nvSpPr>
        <p:spPr>
          <a:xfrm>
            <a:off x="5783580" y="10705392"/>
            <a:ext cx="1218895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"/>
              </a:rPr>
              <a:t>	</a:t>
            </a:r>
            <a:r>
              <a:rPr kumimoji="0" lang="es-MX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¡</a:t>
            </a:r>
            <a:r>
              <a:rPr kumimoji="0" lang="es-MX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"/>
              </a:rPr>
              <a:t>QUE COMIENCE LA JORNADA!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SSION 2"/>
          <p:cNvSpPr txBox="1">
            <a:spLocks noGrp="1"/>
          </p:cNvSpPr>
          <p:nvPr>
            <p:ph type="title"/>
          </p:nvPr>
        </p:nvSpPr>
        <p:spPr>
          <a:xfrm>
            <a:off x="1778000" y="3137374"/>
            <a:ext cx="20828000" cy="4648201"/>
          </a:xfrm>
          <a:prstGeom prst="rect">
            <a:avLst/>
          </a:prstGeom>
        </p:spPr>
        <p:txBody>
          <a:bodyPr/>
          <a:lstStyle/>
          <a:p>
            <a:r>
              <a:rPr lang="es-MX" dirty="0"/>
              <a:t>SESIÓN 2</a:t>
            </a:r>
          </a:p>
        </p:txBody>
      </p:sp>
      <p:sp>
        <p:nvSpPr>
          <p:cNvPr id="30" name="Looking Back"/>
          <p:cNvSpPr txBox="1">
            <a:spLocks noGrp="1"/>
          </p:cNvSpPr>
          <p:nvPr>
            <p:ph type="body" sz="quarter" idx="1"/>
          </p:nvPr>
        </p:nvSpPr>
        <p:spPr>
          <a:xfrm>
            <a:off x="2398407" y="7819904"/>
            <a:ext cx="19587186" cy="1322342"/>
          </a:xfrm>
          <a:prstGeom prst="rect">
            <a:avLst/>
          </a:prstGeom>
        </p:spPr>
        <p:txBody>
          <a:bodyPr/>
          <a:lstStyle/>
          <a:p>
            <a:r>
              <a:rPr lang="es-MX" dirty="0"/>
              <a:t>MIRANDO HACIA ATRÁS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33" name="Key Elements Shaping Our Manhood Today:"/>
          <p:cNvSpPr txBox="1"/>
          <p:nvPr/>
        </p:nvSpPr>
        <p:spPr>
          <a:xfrm>
            <a:off x="3645953" y="1530848"/>
            <a:ext cx="1786867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Elementos Claves Que Forman Nuestra</a:t>
            </a:r>
          </a:p>
          <a:p>
            <a:r>
              <a:rPr lang="es-MX" dirty="0"/>
              <a:t>Hombría Hoy en </a:t>
            </a:r>
            <a:r>
              <a:rPr lang="es-MX" dirty="0">
                <a:latin typeface="+mn-lt"/>
              </a:rPr>
              <a:t>D</a:t>
            </a:r>
            <a:r>
              <a:rPr lang="es-MX" dirty="0">
                <a:latin typeface="+mn-lt"/>
                <a:cs typeface="Times New Roman" panose="02020603050405020304" pitchFamily="18" charset="0"/>
              </a:rPr>
              <a:t>í</a:t>
            </a:r>
            <a:r>
              <a:rPr lang="es-MX" dirty="0">
                <a:latin typeface="+mn-lt"/>
              </a:rPr>
              <a:t>a:</a:t>
            </a:r>
            <a:r>
              <a:rPr lang="es-MX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Key Elements Shaping Our Manhood Today:"/>
          <p:cNvSpPr txBox="1"/>
          <p:nvPr/>
        </p:nvSpPr>
        <p:spPr>
          <a:xfrm>
            <a:off x="3645953" y="1530848"/>
            <a:ext cx="1786867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Elementos Claves Que Forman Nuestra</a:t>
            </a:r>
          </a:p>
          <a:p>
            <a:r>
              <a:rPr lang="es-ES" dirty="0"/>
              <a:t>Hombría Hoy en Día:</a:t>
            </a:r>
          </a:p>
        </p:txBody>
      </p:sp>
      <p:sp>
        <p:nvSpPr>
          <p:cNvPr id="36" name="The challenge of our past."/>
          <p:cNvSpPr txBox="1"/>
          <p:nvPr/>
        </p:nvSpPr>
        <p:spPr>
          <a:xfrm>
            <a:off x="4871734" y="3620922"/>
            <a:ext cx="18478152" cy="98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Los desafíos de nuestro mundo moderno:</a:t>
            </a:r>
          </a:p>
        </p:txBody>
      </p:sp>
      <p:sp>
        <p:nvSpPr>
          <p:cNvPr id="37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58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Key Elements Shaping Our Manhood Today:"/>
          <p:cNvSpPr txBox="1"/>
          <p:nvPr/>
        </p:nvSpPr>
        <p:spPr>
          <a:xfrm>
            <a:off x="3645953" y="1530848"/>
            <a:ext cx="1786867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Elementos Claves Que Forman Nuestra</a:t>
            </a:r>
          </a:p>
          <a:p>
            <a:r>
              <a:rPr lang="es-ES" dirty="0"/>
              <a:t>Hombría Hoy en Día:</a:t>
            </a:r>
          </a:p>
        </p:txBody>
      </p:sp>
      <p:sp>
        <p:nvSpPr>
          <p:cNvPr id="36" name="The challenge of our past."/>
          <p:cNvSpPr txBox="1"/>
          <p:nvPr/>
        </p:nvSpPr>
        <p:spPr>
          <a:xfrm>
            <a:off x="4871734" y="3620922"/>
            <a:ext cx="18478152" cy="1945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Los desafíos de nuestro mundo moderno:</a:t>
            </a:r>
          </a:p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desafío de nuestro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pasado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37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Key Elements Shaping Our Manhood Today:"/>
          <p:cNvSpPr txBox="1"/>
          <p:nvPr/>
        </p:nvSpPr>
        <p:spPr>
          <a:xfrm>
            <a:off x="3645953" y="1530848"/>
            <a:ext cx="1786867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Elementos Claves Que Forman Nuestra</a:t>
            </a:r>
          </a:p>
          <a:p>
            <a:r>
              <a:rPr lang="es-ES" dirty="0"/>
              <a:t>Hombría Hoy en Día </a:t>
            </a:r>
          </a:p>
        </p:txBody>
      </p:sp>
      <p:sp>
        <p:nvSpPr>
          <p:cNvPr id="40" name="The challenge of our past.…"/>
          <p:cNvSpPr txBox="1"/>
          <p:nvPr/>
        </p:nvSpPr>
        <p:spPr>
          <a:xfrm>
            <a:off x="4871734" y="5548065"/>
            <a:ext cx="18478152" cy="1676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Minimizar o ignorar el impacto de nuestro pasado a menudo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debilita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nuestro presente.</a:t>
            </a:r>
          </a:p>
        </p:txBody>
      </p:sp>
      <p:sp>
        <p:nvSpPr>
          <p:cNvPr id="41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5" name="The challenge of our past.">
            <a:extLst>
              <a:ext uri="{FF2B5EF4-FFF2-40B4-BE49-F238E27FC236}">
                <a16:creationId xmlns:a16="http://schemas.microsoft.com/office/drawing/2014/main" id="{1AC28C4B-5FD4-4C19-BD6E-F4BB12CBEC0F}"/>
              </a:ext>
            </a:extLst>
          </p:cNvPr>
          <p:cNvSpPr txBox="1"/>
          <p:nvPr/>
        </p:nvSpPr>
        <p:spPr>
          <a:xfrm>
            <a:off x="4871734" y="3620922"/>
            <a:ext cx="18478152" cy="1945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Los desafíos de nuestro mundo moderno:</a:t>
            </a:r>
          </a:p>
          <a:p>
            <a:pPr marL="914400" indent="-914400" algn="l">
              <a:lnSpc>
                <a:spcPct val="130000"/>
              </a:lnSpc>
              <a:buSzPct val="100000"/>
              <a:buFont typeface="+mj-lt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desafío de nuestro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pasado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Everybody Has A Story:"/>
          <p:cNvSpPr txBox="1"/>
          <p:nvPr/>
        </p:nvSpPr>
        <p:spPr>
          <a:xfrm>
            <a:off x="3645953" y="2100235"/>
            <a:ext cx="12333505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Todos Tienen una Historia:</a:t>
            </a:r>
          </a:p>
        </p:txBody>
      </p:sp>
      <p:sp>
        <p:nvSpPr>
          <p:cNvPr id="44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verybody Has A Story:"/>
          <p:cNvSpPr txBox="1"/>
          <p:nvPr/>
        </p:nvSpPr>
        <p:spPr>
          <a:xfrm>
            <a:off x="3645953" y="2100235"/>
            <a:ext cx="12333505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Todos Tienen una Historia:</a:t>
            </a:r>
          </a:p>
        </p:txBody>
      </p:sp>
      <p:sp>
        <p:nvSpPr>
          <p:cNvPr id="47" name="My story."/>
          <p:cNvSpPr txBox="1"/>
          <p:nvPr/>
        </p:nvSpPr>
        <p:spPr>
          <a:xfrm>
            <a:off x="4871734" y="3620922"/>
            <a:ext cx="18478152" cy="985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703791" indent="-703791" algn="l">
              <a:lnSpc>
                <a:spcPct val="130000"/>
              </a:lnSpc>
              <a:buSzPct val="100000"/>
              <a:buAutoNum type="alphaUcPeriod"/>
              <a:defRPr sz="4800" b="0">
                <a:solidFill>
                  <a:srgbClr val="FFFFFF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Mi Historia</a:t>
            </a: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48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verybody Has A Story:"/>
          <p:cNvSpPr txBox="1"/>
          <p:nvPr/>
        </p:nvSpPr>
        <p:spPr>
          <a:xfrm>
            <a:off x="3645953" y="2100235"/>
            <a:ext cx="12333505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Todos Tienen una Historia:</a:t>
            </a:r>
          </a:p>
        </p:txBody>
      </p:sp>
      <p:sp>
        <p:nvSpPr>
          <p:cNvPr id="51" name="My story.…"/>
          <p:cNvSpPr txBox="1"/>
          <p:nvPr/>
        </p:nvSpPr>
        <p:spPr>
          <a:xfrm>
            <a:off x="4871734" y="3620922"/>
            <a:ext cx="18478152" cy="1940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Mi Historia.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Times New Roman" panose="02020603050405020304" pitchFamily="18" charset="0"/>
                <a:sym typeface="Gotham Book"/>
              </a:rPr>
              <a:t>¿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Cual es tu historia?</a:t>
            </a:r>
          </a:p>
        </p:txBody>
      </p:sp>
      <p:sp>
        <p:nvSpPr>
          <p:cNvPr id="52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629</Words>
  <Application>Microsoft Office PowerPoint</Application>
  <PresentationFormat>Custom</PresentationFormat>
  <Paragraphs>68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Gotham Bold</vt:lpstr>
      <vt:lpstr>Gotham Book</vt:lpstr>
      <vt:lpstr>GothamMedium</vt:lpstr>
      <vt:lpstr>Helvetica Neue</vt:lpstr>
      <vt:lpstr>Helvetica Neue Light</vt:lpstr>
      <vt:lpstr>Helvetica Neue Medium</vt:lpstr>
      <vt:lpstr>White</vt:lpstr>
      <vt:lpstr>PowerPoint Presentation</vt:lpstr>
      <vt:lpstr>SESIÓN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Mary Loya</dc:creator>
  <cp:lastModifiedBy>Jessica Hilario</cp:lastModifiedBy>
  <cp:revision>24</cp:revision>
  <dcterms:modified xsi:type="dcterms:W3CDTF">2021-07-15T19:52:27Z</dcterms:modified>
</cp:coreProperties>
</file>