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3" d="100"/>
          <a:sy n="53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5.jpg" descr="BetterMan_Banner_Placeholde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463" y="-1320503"/>
            <a:ext cx="24607178" cy="1640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rimary_White.png" descr="Prim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01" y="8799432"/>
            <a:ext cx="4932542" cy="489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4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5.jpg" descr="BetterMan_Banner_Placeholder5.jpg"/>
          <p:cNvPicPr>
            <a:picLocks noChangeAspect="1"/>
          </p:cNvPicPr>
          <p:nvPr/>
        </p:nvPicPr>
        <p:blipFill>
          <a:blip r:embed="rId2"/>
          <a:srcRect t="45065" b="50069"/>
          <a:stretch>
            <a:fillRect/>
          </a:stretch>
        </p:blipFill>
        <p:spPr>
          <a:xfrm>
            <a:off x="-144463" y="-23549"/>
            <a:ext cx="24607178" cy="798107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5: Defining Manhood"/>
          <p:cNvSpPr txBox="1"/>
          <p:nvPr/>
        </p:nvSpPr>
        <p:spPr>
          <a:xfrm>
            <a:off x="19337809" y="122936"/>
            <a:ext cx="470566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Session 5: 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Defining Manhood</a:t>
            </a:r>
          </a:p>
        </p:txBody>
      </p:sp>
      <p:pic>
        <p:nvPicPr>
          <p:cNvPr id="22" name="Secondary_White.png" descr="Second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945" y="11687211"/>
            <a:ext cx="4602110" cy="258953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rimary_White.png" descr="Primary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477" y="1949084"/>
            <a:ext cx="9903047" cy="98178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9247028" y="10179004"/>
            <a:ext cx="614394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t>LET THE JOURNEY BEGIN!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2399F-72C1-4327-AAFE-50FBDBBFBE57}"/>
              </a:ext>
            </a:extLst>
          </p:cNvPr>
          <p:cNvSpPr txBox="1"/>
          <p:nvPr/>
        </p:nvSpPr>
        <p:spPr>
          <a:xfrm>
            <a:off x="8525607" y="10701669"/>
            <a:ext cx="66294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Helvetica Neue"/>
              </a:rPr>
              <a:t>	</a:t>
            </a:r>
            <a:r>
              <a:rPr kumimoji="0" lang="es-MX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cs typeface="Times New Roman" panose="02020603050405020304" pitchFamily="18" charset="0"/>
                <a:sym typeface="Helvetica Neue"/>
              </a:rPr>
              <a:t>¡</a:t>
            </a:r>
            <a:r>
              <a:rPr kumimoji="0" lang="es-MX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sym typeface="Helvetica Neue"/>
              </a:rPr>
              <a:t>QUE COMIENCE LA JORNADA!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he Bible and Manhood:"/>
          <p:cNvSpPr txBox="1"/>
          <p:nvPr/>
        </p:nvSpPr>
        <p:spPr>
          <a:xfrm>
            <a:off x="3645953" y="2100235"/>
            <a:ext cx="10906832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La Biblia y La Hombría:</a:t>
            </a:r>
            <a:endParaRPr dirty="0"/>
          </a:p>
        </p:txBody>
      </p:sp>
      <p:sp>
        <p:nvSpPr>
          <p:cNvPr id="5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he Bible and Manhood:"/>
          <p:cNvSpPr txBox="1"/>
          <p:nvPr/>
        </p:nvSpPr>
        <p:spPr>
          <a:xfrm>
            <a:off x="3645953" y="2100235"/>
            <a:ext cx="10643939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La Biblia y La Hombría:</a:t>
            </a:r>
          </a:p>
        </p:txBody>
      </p:sp>
      <p:sp>
        <p:nvSpPr>
          <p:cNvPr id="62" name="The Genesis story introduces us to a timeless manhood."/>
          <p:cNvSpPr txBox="1"/>
          <p:nvPr/>
        </p:nvSpPr>
        <p:spPr>
          <a:xfrm>
            <a:off x="4871734" y="3620922"/>
            <a:ext cx="1847815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historia del Génesis nos introduce a una hombría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eterna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63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he Bible and Manhood:"/>
          <p:cNvSpPr txBox="1"/>
          <p:nvPr/>
        </p:nvSpPr>
        <p:spPr>
          <a:xfrm>
            <a:off x="3645953" y="2100235"/>
            <a:ext cx="10643939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La Biblia y La Hombría:</a:t>
            </a:r>
          </a:p>
        </p:txBody>
      </p:sp>
      <p:sp>
        <p:nvSpPr>
          <p:cNvPr id="66" name="The Genesis story introduces us to a timeless manhood.…"/>
          <p:cNvSpPr txBox="1"/>
          <p:nvPr/>
        </p:nvSpPr>
        <p:spPr>
          <a:xfrm>
            <a:off x="4871734" y="3620922"/>
            <a:ext cx="18478152" cy="331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La historia del Génesis nos introduce a una hombría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eterna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Inmediatamente después de su creación, Dios le llama a Adán a asumir cuatro responsabilidades específicas y vivificantes que si se adoptan, lo haría verdaderamente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hombre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6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he Four Responsibilities of Real Manhood:"/>
          <p:cNvSpPr txBox="1"/>
          <p:nvPr/>
        </p:nvSpPr>
        <p:spPr>
          <a:xfrm>
            <a:off x="3645953" y="1530848"/>
            <a:ext cx="18237365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Las Cuatro Responsabilidades</a:t>
            </a:r>
          </a:p>
          <a:p>
            <a:r>
              <a:rPr lang="es-ES" dirty="0"/>
              <a:t>Vivificantes De Una Hombría Verdadera:</a:t>
            </a:r>
            <a:endParaRPr dirty="0"/>
          </a:p>
        </p:txBody>
      </p:sp>
      <p:sp>
        <p:nvSpPr>
          <p:cNvPr id="70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he Four Responsibilities of Real Manhood:"/>
          <p:cNvSpPr txBox="1"/>
          <p:nvPr/>
        </p:nvSpPr>
        <p:spPr>
          <a:xfrm>
            <a:off x="3645953" y="1530848"/>
            <a:ext cx="18237365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Las Cuatro Responsabilidades</a:t>
            </a:r>
          </a:p>
          <a:p>
            <a:r>
              <a:rPr lang="es-ES" dirty="0"/>
              <a:t>Vivificantes De Una Hombría Verdadera:</a:t>
            </a:r>
          </a:p>
        </p:txBody>
      </p:sp>
      <p:sp>
        <p:nvSpPr>
          <p:cNvPr id="73" name="A real man courageously follows God’s Word."/>
          <p:cNvSpPr txBox="1"/>
          <p:nvPr/>
        </p:nvSpPr>
        <p:spPr>
          <a:xfrm>
            <a:off x="4871734" y="3910987"/>
            <a:ext cx="1847815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hombre verdadero valientemente sigue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74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he Four Responsibilities of Real Manhood:"/>
          <p:cNvSpPr txBox="1"/>
          <p:nvPr/>
        </p:nvSpPr>
        <p:spPr>
          <a:xfrm>
            <a:off x="3645953" y="1530848"/>
            <a:ext cx="18237365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Las Cuatro Responsabilidades</a:t>
            </a:r>
          </a:p>
          <a:p>
            <a:r>
              <a:rPr lang="es-ES" dirty="0"/>
              <a:t>Vivificantes De Una Hombría Verdadera:</a:t>
            </a:r>
          </a:p>
        </p:txBody>
      </p:sp>
      <p:sp>
        <p:nvSpPr>
          <p:cNvPr id="77" name="A real man courageously follows God’s Word.…"/>
          <p:cNvSpPr txBox="1"/>
          <p:nvPr/>
        </p:nvSpPr>
        <p:spPr>
          <a:xfrm>
            <a:off x="4871734" y="3916679"/>
            <a:ext cx="1847815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hombre verdadero valientemente sigue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hombre verdadero ama y protege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mujer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Dios.</a:t>
            </a:r>
          </a:p>
        </p:txBody>
      </p:sp>
      <p:sp>
        <p:nvSpPr>
          <p:cNvPr id="78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he Four Responsibilities of Real Manhood:"/>
          <p:cNvSpPr txBox="1"/>
          <p:nvPr/>
        </p:nvSpPr>
        <p:spPr>
          <a:xfrm>
            <a:off x="3645953" y="1530848"/>
            <a:ext cx="18237365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Las Cuatro Responsabilidades</a:t>
            </a:r>
          </a:p>
          <a:p>
            <a:r>
              <a:rPr lang="es-ES" dirty="0"/>
              <a:t>Vivificantes De Una Hombría Verdadera:</a:t>
            </a:r>
          </a:p>
        </p:txBody>
      </p:sp>
      <p:sp>
        <p:nvSpPr>
          <p:cNvPr id="81" name="A real man courageously follows God’s Word.…"/>
          <p:cNvSpPr txBox="1"/>
          <p:nvPr/>
        </p:nvSpPr>
        <p:spPr>
          <a:xfrm>
            <a:off x="4871734" y="3910987"/>
            <a:ext cx="1847815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hombre verdadero valientemente sigue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hombre verdadero ama y protege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mujer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hombre verdadero sobresale en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obra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82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he Four Responsibilities of Real Manhood:"/>
          <p:cNvSpPr txBox="1"/>
          <p:nvPr/>
        </p:nvSpPr>
        <p:spPr>
          <a:xfrm>
            <a:off x="3645953" y="1530848"/>
            <a:ext cx="18237365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Las Cuatro Responsabilidades</a:t>
            </a:r>
          </a:p>
          <a:p>
            <a:r>
              <a:rPr lang="es-ES" dirty="0"/>
              <a:t>Vivificantes De Una Hombría Verdadera:</a:t>
            </a:r>
          </a:p>
        </p:txBody>
      </p:sp>
      <p:sp>
        <p:nvSpPr>
          <p:cNvPr id="85" name="A real man courageously follows God’s Word.…"/>
          <p:cNvSpPr txBox="1"/>
          <p:nvPr/>
        </p:nvSpPr>
        <p:spPr>
          <a:xfrm>
            <a:off x="4871734" y="3910987"/>
            <a:ext cx="18478152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hombre verdadero valientemente sigue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palabra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hombre verdadero ama y protege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mujer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hombre verdadero sobresale en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obra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Un hombre verdadero mejora el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mundo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Dios. (con sus hijos)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86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4" name="So What Defines Real, Life-giving Manhood?…">
            <a:extLst>
              <a:ext uri="{FF2B5EF4-FFF2-40B4-BE49-F238E27FC236}">
                <a16:creationId xmlns:a16="http://schemas.microsoft.com/office/drawing/2014/main" id="{34140EE0-26B9-4303-9CBE-72121DBD95C9}"/>
              </a:ext>
            </a:extLst>
          </p:cNvPr>
          <p:cNvSpPr txBox="1"/>
          <p:nvPr/>
        </p:nvSpPr>
        <p:spPr>
          <a:xfrm>
            <a:off x="3669475" y="1324191"/>
            <a:ext cx="14600151" cy="465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¿Entonces, Que Define Hombría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MX" dirty="0"/>
              <a:t>Verdadera</a:t>
            </a:r>
            <a:r>
              <a:rPr lang="es-ES" dirty="0"/>
              <a:t> y Vivificante?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endParaRPr lang="es-ES" dirty="0"/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Un Hombre </a:t>
            </a:r>
            <a:r>
              <a:rPr lang="es-MX" dirty="0"/>
              <a:t>Verdadero…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6" name="So What Defines Real, Life-giving Manhood?…">
            <a:extLst>
              <a:ext uri="{FF2B5EF4-FFF2-40B4-BE49-F238E27FC236}">
                <a16:creationId xmlns:a16="http://schemas.microsoft.com/office/drawing/2014/main" id="{A115248E-BB08-4D54-9EC6-3C62774472A8}"/>
              </a:ext>
            </a:extLst>
          </p:cNvPr>
          <p:cNvSpPr txBox="1"/>
          <p:nvPr/>
        </p:nvSpPr>
        <p:spPr>
          <a:xfrm>
            <a:off x="3669475" y="1324191"/>
            <a:ext cx="14600151" cy="465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¿Entonces, Que Define Hombría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MX" dirty="0"/>
              <a:t>Verdadera</a:t>
            </a:r>
            <a:r>
              <a:rPr lang="es-ES" dirty="0"/>
              <a:t> y Vivificante?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endParaRPr lang="es-ES" dirty="0"/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Un Hombre </a:t>
            </a:r>
            <a:r>
              <a:rPr lang="es-MX" dirty="0"/>
              <a:t>Verdadero…</a:t>
            </a:r>
            <a:endParaRPr lang="es-ES" dirty="0"/>
          </a:p>
        </p:txBody>
      </p:sp>
      <p:sp>
        <p:nvSpPr>
          <p:cNvPr id="7" name="Courageously Follows God’s Word…">
            <a:extLst>
              <a:ext uri="{FF2B5EF4-FFF2-40B4-BE49-F238E27FC236}">
                <a16:creationId xmlns:a16="http://schemas.microsoft.com/office/drawing/2014/main" id="{E94E4EB0-8DAE-4F54-A649-C8E972F73BB9}"/>
              </a:ext>
            </a:extLst>
          </p:cNvPr>
          <p:cNvSpPr txBox="1"/>
          <p:nvPr/>
        </p:nvSpPr>
        <p:spPr>
          <a:xfrm>
            <a:off x="3944901" y="5981876"/>
            <a:ext cx="1847815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marR="0" lvl="0" indent="-9144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Valientemente </a:t>
            </a:r>
            <a:r>
              <a:rPr lang="es-MX" sz="4800" b="0" u="sng" dirty="0">
                <a:solidFill>
                  <a:srgbClr val="FFFFFF"/>
                </a:solidFill>
                <a:latin typeface="+mn-lt"/>
              </a:rPr>
              <a:t>s</a:t>
            </a:r>
            <a:r>
              <a:rPr kumimoji="0" lang="es-MX" sz="4800" b="0" i="0" u="sng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igue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 la Palabra de Dios</a:t>
            </a:r>
            <a:endParaRPr kumimoji="0" lang="es-MX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SES</a:t>
            </a:r>
            <a:r>
              <a:rPr dirty="0">
                <a:latin typeface="+mn-lt"/>
              </a:rPr>
              <a:t>I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Ó</a:t>
            </a:r>
            <a:r>
              <a:rPr dirty="0">
                <a:latin typeface="+mn-lt"/>
              </a:rPr>
              <a:t>N </a:t>
            </a:r>
            <a:r>
              <a:rPr dirty="0"/>
              <a:t>5</a:t>
            </a:r>
          </a:p>
        </p:txBody>
      </p:sp>
      <p:sp>
        <p:nvSpPr>
          <p:cNvPr id="29" name="Defining Manhood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MX" dirty="0"/>
              <a:t>Definiendo La Hombría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o What Defines Real, Life-giving Manhood?…"/>
          <p:cNvSpPr txBox="1"/>
          <p:nvPr/>
        </p:nvSpPr>
        <p:spPr>
          <a:xfrm>
            <a:off x="3645953" y="1324191"/>
            <a:ext cx="14600151" cy="465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¿Entonces, Que Define Hombría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MX" dirty="0"/>
              <a:t>Verdadera</a:t>
            </a:r>
            <a:r>
              <a:rPr lang="es-ES" dirty="0"/>
              <a:t> y Vivificante?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endParaRPr lang="es-ES" dirty="0"/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Un Hombre </a:t>
            </a:r>
            <a:r>
              <a:rPr lang="es-MX" dirty="0"/>
              <a:t>Verdadero…</a:t>
            </a:r>
            <a:endParaRPr lang="es-ES" dirty="0"/>
          </a:p>
        </p:txBody>
      </p:sp>
      <p:sp>
        <p:nvSpPr>
          <p:cNvPr id="97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5" name="Courageously Follows God’s Word…">
            <a:extLst>
              <a:ext uri="{FF2B5EF4-FFF2-40B4-BE49-F238E27FC236}">
                <a16:creationId xmlns:a16="http://schemas.microsoft.com/office/drawing/2014/main" id="{C8180831-0402-4D23-9571-D5F2973D2503}"/>
              </a:ext>
            </a:extLst>
          </p:cNvPr>
          <p:cNvSpPr txBox="1"/>
          <p:nvPr/>
        </p:nvSpPr>
        <p:spPr>
          <a:xfrm>
            <a:off x="3944901" y="5981876"/>
            <a:ext cx="1847815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marR="0" lvl="0" indent="-9144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Valientemente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Sigue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 la Palabra de Dios</a:t>
            </a:r>
            <a:endParaRPr kumimoji="0" lang="es-MX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Gotham Book"/>
            </a:endParaRPr>
          </a:p>
          <a:p>
            <a:pPr marL="914400" marR="0" lvl="0" indent="-9144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Ama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 y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Protege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 la Mujer de Dios</a:t>
            </a:r>
            <a:endParaRPr lang="es-MX" sz="4800" b="0" dirty="0">
              <a:solidFill>
                <a:srgbClr val="FFFFFF"/>
              </a:solidFill>
              <a:latin typeface="+mn-lt"/>
              <a:ea typeface="Gotham Bold"/>
              <a:cs typeface="Gotham Bold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o What Defines Real, Life-giving Manhood?…"/>
          <p:cNvSpPr txBox="1"/>
          <p:nvPr/>
        </p:nvSpPr>
        <p:spPr>
          <a:xfrm>
            <a:off x="3669475" y="1324191"/>
            <a:ext cx="14600151" cy="465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¿Entonces, Que Define Hombría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MX" dirty="0"/>
              <a:t>Verdadera</a:t>
            </a:r>
            <a:r>
              <a:rPr lang="es-ES" dirty="0"/>
              <a:t> y Vivificante?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endParaRPr lang="es-ES" dirty="0"/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Un Hombre </a:t>
            </a:r>
            <a:r>
              <a:rPr lang="es-MX" dirty="0"/>
              <a:t>Verdadero…</a:t>
            </a:r>
            <a:endParaRPr lang="es-ES" dirty="0"/>
          </a:p>
        </p:txBody>
      </p:sp>
      <p:sp>
        <p:nvSpPr>
          <p:cNvPr id="101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5" name="Courageously Follows God’s Word…">
            <a:extLst>
              <a:ext uri="{FF2B5EF4-FFF2-40B4-BE49-F238E27FC236}">
                <a16:creationId xmlns:a16="http://schemas.microsoft.com/office/drawing/2014/main" id="{C32D38E0-822D-4B8B-AAB4-415E5ED72014}"/>
              </a:ext>
            </a:extLst>
          </p:cNvPr>
          <p:cNvSpPr txBox="1"/>
          <p:nvPr/>
        </p:nvSpPr>
        <p:spPr>
          <a:xfrm>
            <a:off x="3944901" y="5981876"/>
            <a:ext cx="1847815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marR="0" lvl="0" indent="-9144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Valientemente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Sigue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 la Palabra de Dios</a:t>
            </a:r>
            <a:endParaRPr kumimoji="0" lang="es-MX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Gotham Book"/>
            </a:endParaRPr>
          </a:p>
          <a:p>
            <a:pPr marL="914400" marR="0" lvl="0" indent="-9144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Ama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 y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Protege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 la Mujer de Dios</a:t>
            </a:r>
            <a:endParaRPr lang="es-MX" sz="4800" b="0" dirty="0">
              <a:solidFill>
                <a:srgbClr val="FFFFFF"/>
              </a:solidFill>
              <a:latin typeface="+mn-lt"/>
              <a:ea typeface="Gotham Bold"/>
              <a:cs typeface="Gotham Bold"/>
              <a:sym typeface="Gotham Book"/>
            </a:endParaRPr>
          </a:p>
          <a:p>
            <a:pPr marL="914400" marR="0" lvl="0" indent="-9144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lang="es-MX" sz="4800" b="0" u="sng" dirty="0">
                <a:solidFill>
                  <a:srgbClr val="FFFFFF"/>
                </a:solidFill>
                <a:latin typeface="+mn-lt"/>
                <a:ea typeface="Gotham Bold"/>
                <a:cs typeface="Gotham Bold"/>
                <a:sym typeface="Gotham Book"/>
              </a:rPr>
              <a:t>Sobresale</a:t>
            </a:r>
            <a:r>
              <a:rPr lang="es-MX" sz="4800" b="0" dirty="0">
                <a:solidFill>
                  <a:srgbClr val="FFFFFF"/>
                </a:solidFill>
                <a:latin typeface="+mn-lt"/>
                <a:ea typeface="Gotham Bold"/>
                <a:cs typeface="Gotham Bold"/>
                <a:sym typeface="Gotham Book"/>
              </a:rPr>
              <a:t> en la Obra de Dios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ourageously Follows God’s Word…"/>
          <p:cNvSpPr txBox="1"/>
          <p:nvPr/>
        </p:nvSpPr>
        <p:spPr>
          <a:xfrm>
            <a:off x="3944901" y="5981876"/>
            <a:ext cx="18478152" cy="3057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marR="0" lvl="0" indent="-9144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Valientemente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Sigue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sym typeface="Helvetica Neue"/>
              </a:rPr>
              <a:t> la Palabra de Dios</a:t>
            </a:r>
            <a:endParaRPr kumimoji="0" lang="es-MX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sym typeface="Gotham Book"/>
            </a:endParaRPr>
          </a:p>
          <a:p>
            <a:pPr marL="914400" marR="0" lvl="0" indent="-9144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Ama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 y </a:t>
            </a:r>
            <a:r>
              <a:rPr kumimoji="0" lang="es-MX" sz="4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Protege</a:t>
            </a:r>
            <a:r>
              <a:rPr kumimoji="0" lang="es-MX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Gotham Bold"/>
                <a:cs typeface="Gotham Bold"/>
                <a:sym typeface="Gotham Bold"/>
              </a:rPr>
              <a:t> la Mujer de Dios</a:t>
            </a:r>
            <a:endParaRPr lang="es-MX" sz="4800" b="0" dirty="0">
              <a:solidFill>
                <a:srgbClr val="FFFFFF"/>
              </a:solidFill>
              <a:latin typeface="+mn-lt"/>
              <a:ea typeface="Gotham Bold"/>
              <a:cs typeface="Gotham Bold"/>
              <a:sym typeface="Gotham Book"/>
            </a:endParaRPr>
          </a:p>
          <a:p>
            <a:pPr marL="914400" marR="0" lvl="0" indent="-9144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lang="es-MX" sz="4800" b="0" u="sng" dirty="0">
                <a:solidFill>
                  <a:srgbClr val="FFFFFF"/>
                </a:solidFill>
                <a:latin typeface="+mn-lt"/>
                <a:ea typeface="Gotham Bold"/>
                <a:cs typeface="Gotham Bold"/>
                <a:sym typeface="Gotham Book"/>
              </a:rPr>
              <a:t>Sobresale</a:t>
            </a:r>
            <a:r>
              <a:rPr lang="es-MX" sz="4800" b="0" dirty="0">
                <a:solidFill>
                  <a:srgbClr val="FFFFFF"/>
                </a:solidFill>
                <a:latin typeface="+mn-lt"/>
                <a:ea typeface="Gotham Bold"/>
                <a:cs typeface="Gotham Bold"/>
                <a:sym typeface="Gotham Book"/>
              </a:rPr>
              <a:t> en la Obra de Dios</a:t>
            </a:r>
          </a:p>
          <a:p>
            <a:pPr marL="914400" marR="0" lvl="0" indent="-91440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AutoNum type="alphaUcPeriod"/>
              <a:tabLst/>
              <a:defRPr sz="4800">
                <a:solidFill>
                  <a:srgbClr val="FFFFFF"/>
                </a:solidFill>
              </a:defRPr>
            </a:pPr>
            <a:r>
              <a:rPr lang="es-MX" b="0" u="sng" dirty="0">
                <a:latin typeface="+mn-lt"/>
                <a:ea typeface="Gotham Bold"/>
                <a:cs typeface="Gotham Bold"/>
                <a:sym typeface="Gotham Bold"/>
              </a:rPr>
              <a:t>Mejora </a:t>
            </a:r>
            <a:r>
              <a:rPr lang="es-MX" b="0" dirty="0">
                <a:latin typeface="+mn-lt"/>
                <a:ea typeface="Gotham Bold"/>
                <a:cs typeface="Gotham Bold"/>
                <a:sym typeface="Gotham Bold"/>
              </a:rPr>
              <a:t>el Mundo de Dios</a:t>
            </a:r>
            <a:endParaRPr lang="es-MX" b="0" dirty="0">
              <a:latin typeface="+mn-lt"/>
              <a:ea typeface="Gotham Book"/>
              <a:cs typeface="Gotham Book"/>
              <a:sym typeface="Gotham Book"/>
            </a:endParaRPr>
          </a:p>
        </p:txBody>
      </p:sp>
      <p:sp>
        <p:nvSpPr>
          <p:cNvPr id="105" name="4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  <p:sp>
        <p:nvSpPr>
          <p:cNvPr id="5" name="So What Defines Real, Life-giving Manhood?…">
            <a:extLst>
              <a:ext uri="{FF2B5EF4-FFF2-40B4-BE49-F238E27FC236}">
                <a16:creationId xmlns:a16="http://schemas.microsoft.com/office/drawing/2014/main" id="{27C74605-F0E5-4CE7-9CED-08B5ED296457}"/>
              </a:ext>
            </a:extLst>
          </p:cNvPr>
          <p:cNvSpPr txBox="1"/>
          <p:nvPr/>
        </p:nvSpPr>
        <p:spPr>
          <a:xfrm>
            <a:off x="3669475" y="1324191"/>
            <a:ext cx="14600151" cy="4657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¿Entonces, Que Define Hombría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MX" dirty="0"/>
              <a:t>Verdadera</a:t>
            </a:r>
            <a:r>
              <a:rPr lang="es-ES" dirty="0"/>
              <a:t> y Vivificante?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endParaRPr lang="es-ES" dirty="0"/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Un Hombre </a:t>
            </a:r>
            <a:r>
              <a:rPr lang="es-MX" dirty="0"/>
              <a:t>Verdadero…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ractical Implications Of This Definition:"/>
          <p:cNvSpPr txBox="1"/>
          <p:nvPr/>
        </p:nvSpPr>
        <p:spPr>
          <a:xfrm>
            <a:off x="3645953" y="2100235"/>
            <a:ext cx="1992051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Implicaciones Prácticas de Esta Definición: </a:t>
            </a:r>
            <a:endParaRPr dirty="0"/>
          </a:p>
        </p:txBody>
      </p:sp>
      <p:sp>
        <p:nvSpPr>
          <p:cNvPr id="108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ractical Implications Of This Definition:"/>
          <p:cNvSpPr txBox="1"/>
          <p:nvPr/>
        </p:nvSpPr>
        <p:spPr>
          <a:xfrm>
            <a:off x="3645953" y="2100235"/>
            <a:ext cx="1992051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Implicaciones Prácticas de Esta Definición: </a:t>
            </a:r>
          </a:p>
        </p:txBody>
      </p:sp>
      <p:sp>
        <p:nvSpPr>
          <p:cNvPr id="111" name="This is a manhood every man, with God’s help, can aspire to."/>
          <p:cNvSpPr txBox="1"/>
          <p:nvPr/>
        </p:nvSpPr>
        <p:spPr>
          <a:xfrm>
            <a:off x="4871734" y="3800955"/>
            <a:ext cx="1915370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que todo hombre, con la ayuda de Dios, puede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aspirar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tener.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12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ractical Implications Of This Definition:"/>
          <p:cNvSpPr txBox="1"/>
          <p:nvPr/>
        </p:nvSpPr>
        <p:spPr>
          <a:xfrm>
            <a:off x="3645953" y="2100235"/>
            <a:ext cx="1992051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Implicaciones Prácticas de Esta Definición: </a:t>
            </a:r>
          </a:p>
        </p:txBody>
      </p:sp>
      <p:sp>
        <p:nvSpPr>
          <p:cNvPr id="116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  <p:sp>
        <p:nvSpPr>
          <p:cNvPr id="5" name="This is a manhood every man, with God’s help, can aspire to.…">
            <a:extLst>
              <a:ext uri="{FF2B5EF4-FFF2-40B4-BE49-F238E27FC236}">
                <a16:creationId xmlns:a16="http://schemas.microsoft.com/office/drawing/2014/main" id="{F1C5EE64-DC0B-4E96-9CD0-1ADEC3C01D6C}"/>
              </a:ext>
            </a:extLst>
          </p:cNvPr>
          <p:cNvSpPr txBox="1"/>
          <p:nvPr/>
        </p:nvSpPr>
        <p:spPr>
          <a:xfrm>
            <a:off x="4871734" y="3800955"/>
            <a:ext cx="191537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que todo hombre, con la ayuda de Dios, puede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aspirar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tener.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que puede servir como la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brújula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vida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ractical Implications Of This Definition:"/>
          <p:cNvSpPr txBox="1"/>
          <p:nvPr/>
        </p:nvSpPr>
        <p:spPr>
          <a:xfrm>
            <a:off x="3645953" y="2100235"/>
            <a:ext cx="1992051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Implicaciones Prácticas de Esta Definición: </a:t>
            </a:r>
          </a:p>
        </p:txBody>
      </p:sp>
      <p:sp>
        <p:nvSpPr>
          <p:cNvPr id="119" name="This is a manhood every man, with God’s help, can aspire to.…"/>
          <p:cNvSpPr txBox="1"/>
          <p:nvPr/>
        </p:nvSpPr>
        <p:spPr>
          <a:xfrm>
            <a:off x="4871734" y="3800955"/>
            <a:ext cx="19153700" cy="331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que todo hombre, con la ayuda de Dios, puede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aspirar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tener.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que puede servir como la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brújula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vida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que las mujeres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anhelan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20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ractical Implications Of This Definition:"/>
          <p:cNvSpPr txBox="1"/>
          <p:nvPr/>
        </p:nvSpPr>
        <p:spPr>
          <a:xfrm>
            <a:off x="3645953" y="2100235"/>
            <a:ext cx="1992051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Implicaciones Prácticas de Esta Definición: </a:t>
            </a:r>
          </a:p>
        </p:txBody>
      </p:sp>
      <p:sp>
        <p:nvSpPr>
          <p:cNvPr id="123" name="This is a manhood every man, with God’s help, can aspire to.…"/>
          <p:cNvSpPr txBox="1"/>
          <p:nvPr/>
        </p:nvSpPr>
        <p:spPr>
          <a:xfrm>
            <a:off x="4871734" y="3800955"/>
            <a:ext cx="19153700" cy="504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que todo hombre, con la ayuda de Dios, puede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aspirar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tener.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que puede servir como la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brújula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vida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que las mujeres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anhelan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a la que los padres pueden con confianza traer a sus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hijos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24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ractical Implications Of This Definition:"/>
          <p:cNvSpPr txBox="1"/>
          <p:nvPr/>
        </p:nvSpPr>
        <p:spPr>
          <a:xfrm>
            <a:off x="3645953" y="2100235"/>
            <a:ext cx="1992051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Implicaciones Prácticas de Esta Definición: </a:t>
            </a:r>
          </a:p>
        </p:txBody>
      </p:sp>
      <p:sp>
        <p:nvSpPr>
          <p:cNvPr id="127" name="This is a manhood every man, with God’s help, can aspire to.…"/>
          <p:cNvSpPr txBox="1"/>
          <p:nvPr/>
        </p:nvSpPr>
        <p:spPr>
          <a:xfrm>
            <a:off x="4871734" y="3800955"/>
            <a:ext cx="19153700" cy="6042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que todo hombre, con la ayuda de Dios, puede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aspirar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tener.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que puede servir como la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brújula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vida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que las mujeres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anhelan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a la que los padres pueden con confianza traer a sus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hijos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afirmada por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historia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28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ractical Implications Of This Definition:"/>
          <p:cNvSpPr txBox="1"/>
          <p:nvPr/>
        </p:nvSpPr>
        <p:spPr>
          <a:xfrm>
            <a:off x="3645953" y="2100235"/>
            <a:ext cx="1992051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Implicaciones Prácticas de Esta Definición: </a:t>
            </a:r>
          </a:p>
        </p:txBody>
      </p:sp>
      <p:sp>
        <p:nvSpPr>
          <p:cNvPr id="131" name="This is a manhood every man, with God’s help, can aspire to.…"/>
          <p:cNvSpPr txBox="1"/>
          <p:nvPr/>
        </p:nvSpPr>
        <p:spPr>
          <a:xfrm>
            <a:off x="4871734" y="3800955"/>
            <a:ext cx="19153700" cy="7776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que todo hombre, con la ayuda de Dios, puede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aspirar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tener.</a:t>
            </a:r>
          </a:p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que puede servir como la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brújula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vida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que las mujeres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anhelan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a la que los padres pueden con confianza traer a sus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hijos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afirmada por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historia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Esta es una hombría que promete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recompensas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profundas y satisfactorias.</a:t>
            </a:r>
            <a:endParaRPr b="0" u="sng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32" name="5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It’s Time to Define!"/>
          <p:cNvSpPr txBox="1"/>
          <p:nvPr/>
        </p:nvSpPr>
        <p:spPr>
          <a:xfrm>
            <a:off x="3645953" y="2100235"/>
            <a:ext cx="1043234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¡Es Tiempo de Definir!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he True Superhero:"/>
          <p:cNvSpPr txBox="1"/>
          <p:nvPr/>
        </p:nvSpPr>
        <p:spPr>
          <a:xfrm>
            <a:off x="3645953" y="2100235"/>
            <a:ext cx="980236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>
                <a:latin typeface="+mn-lt"/>
                <a:cs typeface="Times New Roman" panose="02020603050405020304" pitchFamily="18" charset="0"/>
              </a:rPr>
              <a:t>¡</a:t>
            </a:r>
            <a:r>
              <a:rPr lang="es-MX" dirty="0">
                <a:latin typeface="+mn-lt"/>
              </a:rPr>
              <a:t>El </a:t>
            </a:r>
            <a:r>
              <a:rPr lang="es-MX" dirty="0"/>
              <a:t>Súper Héroe Real:</a:t>
            </a:r>
          </a:p>
        </p:txBody>
      </p:sp>
      <p:sp>
        <p:nvSpPr>
          <p:cNvPr id="135" name="6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he True Superhero: A Real Man!"/>
          <p:cNvSpPr txBox="1"/>
          <p:nvPr/>
        </p:nvSpPr>
        <p:spPr>
          <a:xfrm>
            <a:off x="3645953" y="2069424"/>
            <a:ext cx="10490051" cy="3518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MX" dirty="0"/>
              <a:t>¡El Súper Héroe Real: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endParaRPr lang="es-MX" dirty="0"/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MX" u="sng" dirty="0"/>
              <a:t>Un</a:t>
            </a:r>
            <a:r>
              <a:rPr lang="es-MX" dirty="0"/>
              <a:t> </a:t>
            </a:r>
            <a:r>
              <a:rPr lang="es-MX" u="sng" dirty="0"/>
              <a:t>Hombre</a:t>
            </a:r>
            <a:r>
              <a:rPr lang="es-MX" dirty="0"/>
              <a:t> </a:t>
            </a:r>
            <a:r>
              <a:rPr lang="es-MX" u="sng" dirty="0"/>
              <a:t>Verdadero</a:t>
            </a:r>
            <a:r>
              <a:rPr lang="es-MX" dirty="0"/>
              <a:t>!</a:t>
            </a:r>
          </a:p>
        </p:txBody>
      </p:sp>
      <p:sp>
        <p:nvSpPr>
          <p:cNvPr id="138" name="6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9C32D1-930F-4AB1-AAFC-F32A939CF81A}"/>
              </a:ext>
            </a:extLst>
          </p:cNvPr>
          <p:cNvSpPr txBox="1"/>
          <p:nvPr/>
        </p:nvSpPr>
        <p:spPr>
          <a:xfrm>
            <a:off x="5783580" y="10632240"/>
            <a:ext cx="1218895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"/>
              </a:rPr>
              <a:t>	</a:t>
            </a:r>
            <a:r>
              <a:rPr kumimoji="0" lang="es-MX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cs typeface="Times New Roman" panose="02020603050405020304" pitchFamily="18" charset="0"/>
                <a:sym typeface="Helvetica Neue"/>
              </a:rPr>
              <a:t>¡</a:t>
            </a:r>
            <a:r>
              <a:rPr kumimoji="0" lang="es-MX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"/>
              </a:rPr>
              <a:t>QUE COMIENCE LA JORNADA!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It’s Time to Define!"/>
          <p:cNvSpPr txBox="1"/>
          <p:nvPr/>
        </p:nvSpPr>
        <p:spPr>
          <a:xfrm>
            <a:off x="3645953" y="2100235"/>
            <a:ext cx="1043234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¡Es Tiempo de Definir! </a:t>
            </a:r>
          </a:p>
        </p:txBody>
      </p:sp>
      <p:sp>
        <p:nvSpPr>
          <p:cNvPr id="35" name="Every man needs a clear definition of manhood to guide his life."/>
          <p:cNvSpPr txBox="1"/>
          <p:nvPr/>
        </p:nvSpPr>
        <p:spPr>
          <a:xfrm>
            <a:off x="4871734" y="3620922"/>
            <a:ext cx="1847815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hombre necesita una clara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definición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hombría para guiar su vida.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3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t’s Time to Define!"/>
          <p:cNvSpPr txBox="1"/>
          <p:nvPr/>
        </p:nvSpPr>
        <p:spPr>
          <a:xfrm>
            <a:off x="3645953" y="2100235"/>
            <a:ext cx="1043234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¡Es Tiempo de Definir! </a:t>
            </a:r>
          </a:p>
        </p:txBody>
      </p:sp>
      <p:sp>
        <p:nvSpPr>
          <p:cNvPr id="39" name="Every man needs a clear definition of manhood to guide his life.…"/>
          <p:cNvSpPr txBox="1"/>
          <p:nvPr/>
        </p:nvSpPr>
        <p:spPr>
          <a:xfrm>
            <a:off x="4871734" y="3620922"/>
            <a:ext cx="18478152" cy="257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hombre necesita una clara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definición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hombría para guiar su vida.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Nuestras opciones:</a:t>
            </a:r>
          </a:p>
        </p:txBody>
      </p:sp>
      <p:sp>
        <p:nvSpPr>
          <p:cNvPr id="40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t’s Time to Define!"/>
          <p:cNvSpPr txBox="1"/>
          <p:nvPr/>
        </p:nvSpPr>
        <p:spPr>
          <a:xfrm>
            <a:off x="3645953" y="2100235"/>
            <a:ext cx="1043234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¡Es Tiempo de Definir! </a:t>
            </a:r>
          </a:p>
        </p:txBody>
      </p:sp>
      <p:sp>
        <p:nvSpPr>
          <p:cNvPr id="43" name="Every man needs a clear definition of manhood to guide his life.…"/>
          <p:cNvSpPr txBox="1"/>
          <p:nvPr/>
        </p:nvSpPr>
        <p:spPr>
          <a:xfrm>
            <a:off x="4871734" y="3620922"/>
            <a:ext cx="18478152" cy="344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hombre necesita una clara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definición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hombría para guiar su vida.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Nuestras opciones: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Podemos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inventar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una definición para nosotros mismos.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44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t’s Time to Define!"/>
          <p:cNvSpPr txBox="1"/>
          <p:nvPr/>
        </p:nvSpPr>
        <p:spPr>
          <a:xfrm>
            <a:off x="3645953" y="2100235"/>
            <a:ext cx="1043234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¡Es Tiempo de Definir! </a:t>
            </a:r>
          </a:p>
        </p:txBody>
      </p:sp>
      <p:sp>
        <p:nvSpPr>
          <p:cNvPr id="47" name="Every man needs a clear definition of manhood to guide his life.…"/>
          <p:cNvSpPr txBox="1"/>
          <p:nvPr/>
        </p:nvSpPr>
        <p:spPr>
          <a:xfrm>
            <a:off x="4871734" y="3620922"/>
            <a:ext cx="18478152" cy="4349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hombre necesita una clara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definición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hombría para guiar su vida.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Nuestras opciones: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Podemos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inventar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una definición nosotros mismos.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Podemos mirar hacia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cultura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que lo defina por nosotros.</a:t>
            </a:r>
          </a:p>
        </p:txBody>
      </p:sp>
      <p:sp>
        <p:nvSpPr>
          <p:cNvPr id="48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It’s Time to Define!"/>
          <p:cNvSpPr txBox="1"/>
          <p:nvPr/>
        </p:nvSpPr>
        <p:spPr>
          <a:xfrm>
            <a:off x="3645953" y="2100235"/>
            <a:ext cx="1043234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¡Es Tiempo de Definir! </a:t>
            </a:r>
          </a:p>
        </p:txBody>
      </p:sp>
      <p:sp>
        <p:nvSpPr>
          <p:cNvPr id="51" name="Every man needs a clear definition of manhood to guide his life.…"/>
          <p:cNvSpPr txBox="1"/>
          <p:nvPr/>
        </p:nvSpPr>
        <p:spPr>
          <a:xfrm>
            <a:off x="4871734" y="3620922"/>
            <a:ext cx="18478152" cy="523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hombre necesita una clara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definición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hombría para guiar su vida.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Nuestras opciones: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Podemos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inventar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una definición nosotros mismos.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Podemos mirar hacia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cultura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que lo defina por nosotros.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Podemos mirar a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sabiduría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duradera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una definición.</a:t>
            </a:r>
          </a:p>
        </p:txBody>
      </p:sp>
      <p:sp>
        <p:nvSpPr>
          <p:cNvPr id="52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t’s Time to Define!"/>
          <p:cNvSpPr txBox="1"/>
          <p:nvPr/>
        </p:nvSpPr>
        <p:spPr>
          <a:xfrm>
            <a:off x="3645953" y="2100235"/>
            <a:ext cx="10432343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¡Es Tiempo de Definir! </a:t>
            </a:r>
          </a:p>
        </p:txBody>
      </p:sp>
      <p:sp>
        <p:nvSpPr>
          <p:cNvPr id="55" name="Every man needs a clear definition of manhood to guide his life.…"/>
          <p:cNvSpPr txBox="1"/>
          <p:nvPr/>
        </p:nvSpPr>
        <p:spPr>
          <a:xfrm>
            <a:off x="4871734" y="3620922"/>
            <a:ext cx="18478152" cy="7009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Todo hombre necesita una clara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definición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de hombría para guiar su vida.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Nuestras opciones: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Podemos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inventar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una definición nosotros mismos.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Podemos mirar hacia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cultura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que lo defina por nosotros.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Podemos mirar a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sabiduría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duradera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para una definición.</a:t>
            </a:r>
          </a:p>
          <a:p>
            <a:pPr marL="703791" indent="-703791" algn="l">
              <a:spcBef>
                <a:spcPts val="23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Entonces, ¿Cuál es el mejor recurso de la historia para obtener la sabiduría? Es la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Biblia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5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998</Words>
  <Application>Microsoft Office PowerPoint</Application>
  <PresentationFormat>Custom</PresentationFormat>
  <Paragraphs>149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Gotham Bold</vt:lpstr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SESIÓN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Mary Loya</dc:creator>
  <cp:lastModifiedBy>Jessica Hilario</cp:lastModifiedBy>
  <cp:revision>55</cp:revision>
  <dcterms:modified xsi:type="dcterms:W3CDTF">2021-07-15T19:57:38Z</dcterms:modified>
</cp:coreProperties>
</file>