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etterMan_Banner_Placeholder.psd" descr="BetterMan_Banner_Placeholder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533" y="-1313458"/>
            <a:ext cx="24586044" cy="16390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rimary_White.png" descr="Primary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8101" y="8799432"/>
            <a:ext cx="4932542" cy="4890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/>
          <p:cNvPicPr>
            <a:picLocks noChangeAspect="1"/>
          </p:cNvPicPr>
          <p:nvPr/>
        </p:nvPicPr>
        <p:blipFill>
          <a:blip r:embed="rId4">
            <a:alphaModFix amt="47602"/>
          </a:blip>
          <a:stretch>
            <a:fillRect/>
          </a:stretch>
        </p:blipFill>
        <p:spPr>
          <a:xfrm>
            <a:off x="5399096" y="4899001"/>
            <a:ext cx="7795055" cy="779505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 sz="15600" b="1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98407" y="6887623"/>
            <a:ext cx="19587186" cy="132234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1pPr>
            <a:lvl2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2pPr>
            <a:lvl3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3pPr>
            <a:lvl4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4pPr>
            <a:lvl5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"/>
          <p:cNvSpPr/>
          <p:nvPr/>
        </p:nvSpPr>
        <p:spPr>
          <a:xfrm>
            <a:off x="-53875" y="-33891"/>
            <a:ext cx="24491750" cy="13783782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500" b="0">
                <a:solidFill>
                  <a:srgbClr val="D5D5D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9" name="BetterMan_Banner_Placeholder.psd" descr="BetterMan_Banner_Placeholder.psd"/>
          <p:cNvPicPr>
            <a:picLocks noChangeAspect="1"/>
          </p:cNvPicPr>
          <p:nvPr/>
        </p:nvPicPr>
        <p:blipFill>
          <a:blip r:embed="rId2"/>
          <a:srcRect t="44528" b="49803"/>
          <a:stretch>
            <a:fillRect/>
          </a:stretch>
        </p:blipFill>
        <p:spPr>
          <a:xfrm>
            <a:off x="-135533" y="-144794"/>
            <a:ext cx="24586044" cy="92904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Rectangle"/>
          <p:cNvSpPr/>
          <p:nvPr/>
        </p:nvSpPr>
        <p:spPr>
          <a:xfrm>
            <a:off x="-217582" y="12211205"/>
            <a:ext cx="24819164" cy="1541548"/>
          </a:xfrm>
          <a:prstGeom prst="rect">
            <a:avLst/>
          </a:prstGeom>
          <a:solidFill>
            <a:srgbClr val="413D3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" name="Session 6: God and the Good Life"/>
          <p:cNvSpPr txBox="1"/>
          <p:nvPr/>
        </p:nvSpPr>
        <p:spPr>
          <a:xfrm>
            <a:off x="18452672" y="122936"/>
            <a:ext cx="542607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 b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t>Session 6: </a:t>
            </a:r>
            <a:r>
              <a:rPr>
                <a:latin typeface="Gotham Book"/>
                <a:ea typeface="Gotham Book"/>
                <a:cs typeface="Gotham Book"/>
                <a:sym typeface="Gotham Book"/>
              </a:rPr>
              <a:t>God and the Good Life</a:t>
            </a:r>
          </a:p>
        </p:txBody>
      </p:sp>
      <p:pic>
        <p:nvPicPr>
          <p:cNvPr id="22" name="Secondary_White.png" descr="Secondary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945" y="11687211"/>
            <a:ext cx="4602110" cy="2589536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BG.jpg" descr="SlideB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rimary_White.png" descr="Primary_Whi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0477" y="1949084"/>
            <a:ext cx="9903047" cy="981783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LET THE JOURNEY BEGIN!"/>
          <p:cNvSpPr txBox="1"/>
          <p:nvPr/>
        </p:nvSpPr>
        <p:spPr>
          <a:xfrm>
            <a:off x="9247028" y="10179004"/>
            <a:ext cx="614394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0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1pPr>
          </a:lstStyle>
          <a:p>
            <a:r>
              <a:t>LET THE JOURNEY BEGIN!</a:t>
            </a: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Manhood And The Good Life:"/>
          <p:cNvSpPr txBox="1"/>
          <p:nvPr/>
        </p:nvSpPr>
        <p:spPr>
          <a:xfrm>
            <a:off x="3645953" y="2112247"/>
            <a:ext cx="13184099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Manhood And The Good Life:</a:t>
            </a:r>
          </a:p>
        </p:txBody>
      </p:sp>
      <p:sp>
        <p:nvSpPr>
          <p:cNvPr id="58" name="Can the good life be defined? Research and social science says “yes”!…"/>
          <p:cNvSpPr txBox="1"/>
          <p:nvPr/>
        </p:nvSpPr>
        <p:spPr>
          <a:xfrm>
            <a:off x="4871734" y="3620922"/>
            <a:ext cx="18478152" cy="347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Can the good life be defined? Research and social science says “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yes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”!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What the research says the good life isn’t: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It’s not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wealth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and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possessions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59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anhood And The Good Life:"/>
          <p:cNvSpPr txBox="1"/>
          <p:nvPr/>
        </p:nvSpPr>
        <p:spPr>
          <a:xfrm>
            <a:off x="3645953" y="2112247"/>
            <a:ext cx="13184099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Manhood And The Good Life:</a:t>
            </a:r>
          </a:p>
        </p:txBody>
      </p:sp>
      <p:sp>
        <p:nvSpPr>
          <p:cNvPr id="62" name="Can the good life be defined? Research and social science says “yes”!…"/>
          <p:cNvSpPr txBox="1"/>
          <p:nvPr/>
        </p:nvSpPr>
        <p:spPr>
          <a:xfrm>
            <a:off x="4871734" y="3620922"/>
            <a:ext cx="18478152" cy="435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Can the good life be defined? Research and social science says “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yes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”!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What the research says the good life isn’t: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It’s not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wealth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and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possessions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It’s not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good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looks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63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Manhood And The Good Life:"/>
          <p:cNvSpPr txBox="1"/>
          <p:nvPr/>
        </p:nvSpPr>
        <p:spPr>
          <a:xfrm>
            <a:off x="3645953" y="2112247"/>
            <a:ext cx="13184099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Manhood And The Good Life:</a:t>
            </a:r>
          </a:p>
        </p:txBody>
      </p:sp>
      <p:sp>
        <p:nvSpPr>
          <p:cNvPr id="66" name="Can the good life be defined? Research and social science says “yes”!…"/>
          <p:cNvSpPr txBox="1"/>
          <p:nvPr/>
        </p:nvSpPr>
        <p:spPr>
          <a:xfrm>
            <a:off x="4871734" y="3620922"/>
            <a:ext cx="18478152" cy="523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Can the good life be defined? Research and social science says “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yes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”!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What the research says the good life isn’t: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It’s not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wealth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and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possessions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It’s not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good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looks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It’s not thrilling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experiences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67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Manhood And The Good Life:"/>
          <p:cNvSpPr txBox="1"/>
          <p:nvPr/>
        </p:nvSpPr>
        <p:spPr>
          <a:xfrm>
            <a:off x="3645953" y="2112247"/>
            <a:ext cx="13184099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Manhood And The Good Life:</a:t>
            </a:r>
          </a:p>
        </p:txBody>
      </p:sp>
      <p:sp>
        <p:nvSpPr>
          <p:cNvPr id="70" name="Can the good life be defined? Research and social science says “yes”!…"/>
          <p:cNvSpPr txBox="1"/>
          <p:nvPr/>
        </p:nvSpPr>
        <p:spPr>
          <a:xfrm>
            <a:off x="4871734" y="3620922"/>
            <a:ext cx="18478152" cy="610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Can the good life be defined? Research and social science says “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yes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”!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What the research says the good life isn’t: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It’s not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wealth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and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possessions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It’s not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good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looks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It’s not thrilling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experiences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It’s not personal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achievements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and fame.</a:t>
            </a:r>
          </a:p>
        </p:txBody>
      </p:sp>
      <p:sp>
        <p:nvSpPr>
          <p:cNvPr id="71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Manhood And The Good Life:"/>
          <p:cNvSpPr txBox="1"/>
          <p:nvPr/>
        </p:nvSpPr>
        <p:spPr>
          <a:xfrm>
            <a:off x="3645953" y="2112247"/>
            <a:ext cx="13184099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Manhood And The Good Life:</a:t>
            </a:r>
          </a:p>
        </p:txBody>
      </p:sp>
      <p:sp>
        <p:nvSpPr>
          <p:cNvPr id="74" name="What the research says the good life is:"/>
          <p:cNvSpPr txBox="1"/>
          <p:nvPr/>
        </p:nvSpPr>
        <p:spPr>
          <a:xfrm>
            <a:off x="4871734" y="3620922"/>
            <a:ext cx="1847815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703791" indent="-703791" algn="l">
              <a:spcBef>
                <a:spcPts val="2300"/>
              </a:spcBef>
              <a:buSzPct val="100000"/>
              <a:buAutoNum type="alphaUcPeriod"/>
              <a:defRPr sz="4800" b="0">
                <a:solidFill>
                  <a:srgbClr val="FFFFFF"/>
                </a:solidFill>
                <a:latin typeface="Gotham Book"/>
                <a:ea typeface="Gotham Book"/>
                <a:cs typeface="Gotham Book"/>
                <a:sym typeface="Gotham Book"/>
              </a:defRPr>
            </a:lvl1pPr>
          </a:lstStyle>
          <a:p>
            <a: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What the research says the good life is:</a:t>
            </a:r>
          </a:p>
        </p:txBody>
      </p:sp>
      <p:sp>
        <p:nvSpPr>
          <p:cNvPr id="75" name="C."/>
          <p:cNvSpPr/>
          <p:nvPr/>
        </p:nvSpPr>
        <p:spPr>
          <a:xfrm>
            <a:off x="4699000" y="3379622"/>
            <a:ext cx="866180" cy="12700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C.</a:t>
            </a:r>
          </a:p>
        </p:txBody>
      </p:sp>
      <p:sp>
        <p:nvSpPr>
          <p:cNvPr id="76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Manhood And The Good Life:"/>
          <p:cNvSpPr txBox="1"/>
          <p:nvPr/>
        </p:nvSpPr>
        <p:spPr>
          <a:xfrm>
            <a:off x="3645953" y="2112247"/>
            <a:ext cx="13184099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Manhood And The Good Life:</a:t>
            </a:r>
          </a:p>
        </p:txBody>
      </p:sp>
      <p:sp>
        <p:nvSpPr>
          <p:cNvPr id="79" name="What the research says the good life is:…"/>
          <p:cNvSpPr txBox="1"/>
          <p:nvPr/>
        </p:nvSpPr>
        <p:spPr>
          <a:xfrm>
            <a:off x="4871734" y="3620922"/>
            <a:ext cx="18478152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What the research says the good life is: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Close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friends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80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81" name="C."/>
          <p:cNvSpPr/>
          <p:nvPr/>
        </p:nvSpPr>
        <p:spPr>
          <a:xfrm>
            <a:off x="4699000" y="3379622"/>
            <a:ext cx="866180" cy="12700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Manhood And The Good Life:"/>
          <p:cNvSpPr txBox="1"/>
          <p:nvPr/>
        </p:nvSpPr>
        <p:spPr>
          <a:xfrm>
            <a:off x="3645953" y="2112247"/>
            <a:ext cx="13184099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Manhood And The Good Life:</a:t>
            </a:r>
          </a:p>
        </p:txBody>
      </p:sp>
      <p:sp>
        <p:nvSpPr>
          <p:cNvPr id="84" name="What the research says the good life is:…"/>
          <p:cNvSpPr txBox="1"/>
          <p:nvPr/>
        </p:nvSpPr>
        <p:spPr>
          <a:xfrm>
            <a:off x="4871734" y="3620922"/>
            <a:ext cx="18478152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What the research says the good life is: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Close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friends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A good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marriage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85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86" name="C."/>
          <p:cNvSpPr/>
          <p:nvPr/>
        </p:nvSpPr>
        <p:spPr>
          <a:xfrm>
            <a:off x="4699000" y="3379622"/>
            <a:ext cx="866180" cy="12700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Manhood And The Good Life:"/>
          <p:cNvSpPr txBox="1"/>
          <p:nvPr/>
        </p:nvSpPr>
        <p:spPr>
          <a:xfrm>
            <a:off x="3645953" y="2112247"/>
            <a:ext cx="13184099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Manhood And The Good Life:</a:t>
            </a:r>
          </a:p>
        </p:txBody>
      </p:sp>
      <p:sp>
        <p:nvSpPr>
          <p:cNvPr id="89" name="What the research says the good life is:…"/>
          <p:cNvSpPr txBox="1"/>
          <p:nvPr/>
        </p:nvSpPr>
        <p:spPr>
          <a:xfrm>
            <a:off x="4871734" y="3620922"/>
            <a:ext cx="18478152" cy="346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What the research says the good life is: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Close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friends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A good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marriage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Control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over life.</a:t>
            </a:r>
          </a:p>
        </p:txBody>
      </p:sp>
      <p:sp>
        <p:nvSpPr>
          <p:cNvPr id="90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91" name="C."/>
          <p:cNvSpPr/>
          <p:nvPr/>
        </p:nvSpPr>
        <p:spPr>
          <a:xfrm>
            <a:off x="4699000" y="3379622"/>
            <a:ext cx="866180" cy="12700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Manhood And The Good Life:"/>
          <p:cNvSpPr txBox="1"/>
          <p:nvPr/>
        </p:nvSpPr>
        <p:spPr>
          <a:xfrm>
            <a:off x="3645953" y="2112247"/>
            <a:ext cx="13184099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Manhood And The Good Life:</a:t>
            </a:r>
          </a:p>
        </p:txBody>
      </p:sp>
      <p:sp>
        <p:nvSpPr>
          <p:cNvPr id="94" name="What the research says the good life is:…"/>
          <p:cNvSpPr txBox="1"/>
          <p:nvPr/>
        </p:nvSpPr>
        <p:spPr>
          <a:xfrm>
            <a:off x="4871734" y="3620922"/>
            <a:ext cx="18478152" cy="434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What the research says the good life is: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Close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friends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A good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marriage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Control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over life.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A vibrant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faith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95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96" name="C."/>
          <p:cNvSpPr/>
          <p:nvPr/>
        </p:nvSpPr>
        <p:spPr>
          <a:xfrm>
            <a:off x="4699000" y="3379622"/>
            <a:ext cx="866180" cy="12700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o How Do We Engage the “Faith Side”…"/>
          <p:cNvSpPr txBox="1"/>
          <p:nvPr/>
        </p:nvSpPr>
        <p:spPr>
          <a:xfrm>
            <a:off x="3645953" y="1540747"/>
            <a:ext cx="17952644" cy="236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So How Do We Engage the “Faith Side”</a:t>
            </a:r>
          </a:p>
          <a:p>
            <a:pPr algn="l">
              <a:defRPr sz="7400">
                <a:solidFill>
                  <a:srgbClr val="FFFFFF"/>
                </a:solidFill>
              </a:defRPr>
            </a:pPr>
            <a:r>
              <a:t>of the Good Life?</a:t>
            </a:r>
          </a:p>
        </p:txBody>
      </p:sp>
      <p:sp>
        <p:nvSpPr>
          <p:cNvPr id="99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SSION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SESSION 6</a:t>
            </a:r>
          </a:p>
        </p:txBody>
      </p:sp>
      <p:sp>
        <p:nvSpPr>
          <p:cNvPr id="29" name="God and the Good Lif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God and the Good Life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o How Do We Engage the “Faith Side”…"/>
          <p:cNvSpPr txBox="1"/>
          <p:nvPr/>
        </p:nvSpPr>
        <p:spPr>
          <a:xfrm>
            <a:off x="3645953" y="1540747"/>
            <a:ext cx="17952644" cy="236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So How Do We Engage the “Faith Side”</a:t>
            </a:r>
          </a:p>
          <a:p>
            <a:pPr algn="l">
              <a:defRPr sz="7400">
                <a:solidFill>
                  <a:srgbClr val="FFFFFF"/>
                </a:solidFill>
              </a:defRPr>
            </a:pPr>
            <a:r>
              <a:t>of the Good Life?</a:t>
            </a:r>
          </a:p>
        </p:txBody>
      </p:sp>
      <p:sp>
        <p:nvSpPr>
          <p:cNvPr id="102" name="“According to His great mercy God has caused us to be born again to a living hope through the resurrection of Jesus Christ from the dead, to obtain an inheritance which is imperishable and undefiled and will not fade away, reserved in Heaven for you.” – 1 Peter 1:3,4"/>
          <p:cNvSpPr txBox="1"/>
          <p:nvPr/>
        </p:nvSpPr>
        <p:spPr>
          <a:xfrm>
            <a:off x="4871734" y="4516071"/>
            <a:ext cx="18478152" cy="378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2300"/>
              </a:spcBef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“According to His great mercy God has caused us to be born again to a living hope through the resurrection of Jesus Christ from the dead, to obtain an inheritance which is imperishable and undefiled and will not fade away, reserved in Heaven for you.” </a:t>
            </a:r>
            <a:r>
              <a:rPr b="0" i="1">
                <a:latin typeface="Gotham Bold"/>
                <a:ea typeface="Gotham Bold"/>
                <a:cs typeface="Gotham Bold"/>
                <a:sym typeface="Gotham Bold"/>
              </a:rPr>
              <a:t>– 1 Peter 1:3,4</a:t>
            </a:r>
          </a:p>
        </p:txBody>
      </p:sp>
      <p:sp>
        <p:nvSpPr>
          <p:cNvPr id="103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Faith begins with God’s great mercy."/>
          <p:cNvSpPr txBox="1"/>
          <p:nvPr/>
        </p:nvSpPr>
        <p:spPr>
          <a:xfrm>
            <a:off x="4871734" y="4230522"/>
            <a:ext cx="1847815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Faith begins with God’s great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mercy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106" name="So How Do We Engage the “Faith Side”…"/>
          <p:cNvSpPr txBox="1"/>
          <p:nvPr/>
        </p:nvSpPr>
        <p:spPr>
          <a:xfrm>
            <a:off x="3645953" y="1540747"/>
            <a:ext cx="17952644" cy="236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So How Do We Engage the “Faith Side”</a:t>
            </a:r>
          </a:p>
          <a:p>
            <a:pPr algn="l">
              <a:defRPr sz="7400">
                <a:solidFill>
                  <a:srgbClr val="FFFFFF"/>
                </a:solidFill>
              </a:defRPr>
            </a:pPr>
            <a:r>
              <a:t>of the Good Life?</a:t>
            </a:r>
          </a:p>
        </p:txBody>
      </p:sp>
      <p:sp>
        <p:nvSpPr>
          <p:cNvPr id="107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aith begins with God’s great mercy.…"/>
          <p:cNvSpPr txBox="1"/>
          <p:nvPr/>
        </p:nvSpPr>
        <p:spPr>
          <a:xfrm>
            <a:off x="4871734" y="4230522"/>
            <a:ext cx="18478152" cy="260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Faith begins with God’s great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mercy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Faith comes alive when we respond to God, believe, and are born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again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110" name="So How Do We Engage the “Faith Side”…"/>
          <p:cNvSpPr txBox="1"/>
          <p:nvPr/>
        </p:nvSpPr>
        <p:spPr>
          <a:xfrm>
            <a:off x="3645953" y="1540747"/>
            <a:ext cx="17952644" cy="236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So How Do We Engage the “Faith Side”</a:t>
            </a:r>
          </a:p>
          <a:p>
            <a:pPr algn="l">
              <a:defRPr sz="7400">
                <a:solidFill>
                  <a:srgbClr val="FFFFFF"/>
                </a:solidFill>
              </a:defRPr>
            </a:pPr>
            <a:r>
              <a:t>of the Good Life?</a:t>
            </a:r>
          </a:p>
        </p:txBody>
      </p:sp>
      <p:sp>
        <p:nvSpPr>
          <p:cNvPr id="111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aith begins with God’s great mercy.…"/>
          <p:cNvSpPr txBox="1"/>
          <p:nvPr/>
        </p:nvSpPr>
        <p:spPr>
          <a:xfrm>
            <a:off x="4871734" y="4230522"/>
            <a:ext cx="18478152" cy="363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Faith begins with God’s great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mercy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Faith comes alive when we respond to God, believe, and are born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again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Faith joins us to a living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hope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114" name="So How Do We Engage the “Faith Side”…"/>
          <p:cNvSpPr txBox="1"/>
          <p:nvPr/>
        </p:nvSpPr>
        <p:spPr>
          <a:xfrm>
            <a:off x="3645953" y="1540747"/>
            <a:ext cx="17952644" cy="236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So How Do We Engage the “Faith Side”</a:t>
            </a:r>
          </a:p>
          <a:p>
            <a:pPr algn="l">
              <a:defRPr sz="7400">
                <a:solidFill>
                  <a:srgbClr val="FFFFFF"/>
                </a:solidFill>
              </a:defRPr>
            </a:pPr>
            <a:r>
              <a:t>of the Good Life?</a:t>
            </a:r>
          </a:p>
        </p:txBody>
      </p:sp>
      <p:sp>
        <p:nvSpPr>
          <p:cNvPr id="115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aith begins with God’s great mercy.…"/>
          <p:cNvSpPr txBox="1"/>
          <p:nvPr/>
        </p:nvSpPr>
        <p:spPr>
          <a:xfrm>
            <a:off x="4871734" y="4230522"/>
            <a:ext cx="18478152" cy="466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Faith begins with God’s great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mercy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Faith comes alive when we respond to God, believe, and are born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again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Faith joins us to a living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hope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Faith assures us of our inheritance in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Heaven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118" name="So How Do We Engage the “Faith Side”…"/>
          <p:cNvSpPr txBox="1"/>
          <p:nvPr/>
        </p:nvSpPr>
        <p:spPr>
          <a:xfrm>
            <a:off x="3645953" y="1540747"/>
            <a:ext cx="17952644" cy="236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So How Do We Engage the “Faith Side”</a:t>
            </a:r>
          </a:p>
          <a:p>
            <a:pPr algn="l">
              <a:defRPr sz="7400">
                <a:solidFill>
                  <a:srgbClr val="FFFFFF"/>
                </a:solidFill>
              </a:defRPr>
            </a:pPr>
            <a:r>
              <a:t>of the Good Life?</a:t>
            </a:r>
          </a:p>
        </p:txBody>
      </p:sp>
      <p:sp>
        <p:nvSpPr>
          <p:cNvPr id="119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Are You Connected To Jesus?"/>
          <p:cNvSpPr txBox="1"/>
          <p:nvPr/>
        </p:nvSpPr>
        <p:spPr>
          <a:xfrm>
            <a:off x="3645953" y="2112247"/>
            <a:ext cx="13449123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Are You Connected To Jesus?</a:t>
            </a:r>
          </a:p>
        </p:txBody>
      </p:sp>
      <p:sp>
        <p:nvSpPr>
          <p:cNvPr id="122" name="4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  <p:sp>
        <p:nvSpPr>
          <p:cNvPr id="32" name="The Three Approaches To Manhood:"/>
          <p:cNvSpPr txBox="1"/>
          <p:nvPr/>
        </p:nvSpPr>
        <p:spPr>
          <a:xfrm>
            <a:off x="3645953" y="2112247"/>
            <a:ext cx="16319272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The Three Approaches To Manhood: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he Three Approaches To Manhood:"/>
          <p:cNvSpPr txBox="1"/>
          <p:nvPr/>
        </p:nvSpPr>
        <p:spPr>
          <a:xfrm>
            <a:off x="3645953" y="2112247"/>
            <a:ext cx="16319272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The Three Approaches To Manhood:</a:t>
            </a:r>
          </a:p>
        </p:txBody>
      </p:sp>
      <p:sp>
        <p:nvSpPr>
          <p:cNvPr id="35" name="The self-made man"/>
          <p:cNvSpPr txBox="1"/>
          <p:nvPr/>
        </p:nvSpPr>
        <p:spPr>
          <a:xfrm>
            <a:off x="4871734" y="3620922"/>
            <a:ext cx="1847815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The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self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-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made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man</a:t>
            </a:r>
          </a:p>
        </p:txBody>
      </p:sp>
      <p:sp>
        <p:nvSpPr>
          <p:cNvPr id="36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he Three Approaches To Manhood:"/>
          <p:cNvSpPr txBox="1"/>
          <p:nvPr/>
        </p:nvSpPr>
        <p:spPr>
          <a:xfrm>
            <a:off x="3645953" y="2112247"/>
            <a:ext cx="16319272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The Three Approaches To Manhood:</a:t>
            </a:r>
          </a:p>
        </p:txBody>
      </p:sp>
      <p:sp>
        <p:nvSpPr>
          <p:cNvPr id="39" name="The self-made man…"/>
          <p:cNvSpPr txBox="1"/>
          <p:nvPr/>
        </p:nvSpPr>
        <p:spPr>
          <a:xfrm>
            <a:off x="4871734" y="3620922"/>
            <a:ext cx="18478152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The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self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-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made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man</a:t>
            </a:r>
          </a:p>
          <a:p>
            <a:pPr marL="703791" indent="-703791" algn="l">
              <a:spcBef>
                <a:spcPts val="20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The “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image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” conscious man</a:t>
            </a:r>
          </a:p>
        </p:txBody>
      </p:sp>
      <p:sp>
        <p:nvSpPr>
          <p:cNvPr id="40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he Three Approaches To Manhood:"/>
          <p:cNvSpPr txBox="1"/>
          <p:nvPr/>
        </p:nvSpPr>
        <p:spPr>
          <a:xfrm>
            <a:off x="3645953" y="2112247"/>
            <a:ext cx="16319272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The Three Approaches To Manhood:</a:t>
            </a:r>
          </a:p>
        </p:txBody>
      </p:sp>
      <p:sp>
        <p:nvSpPr>
          <p:cNvPr id="43" name="The self-made man…"/>
          <p:cNvSpPr txBox="1"/>
          <p:nvPr/>
        </p:nvSpPr>
        <p:spPr>
          <a:xfrm>
            <a:off x="4871734" y="3620922"/>
            <a:ext cx="18478152" cy="285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The 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self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-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made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man</a:t>
            </a:r>
          </a:p>
          <a:p>
            <a:pPr marL="703791" indent="-703791" algn="l">
              <a:spcBef>
                <a:spcPts val="20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The “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image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” conscious man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The 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transcendent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 man</a:t>
            </a:r>
          </a:p>
        </p:txBody>
      </p:sp>
      <p:sp>
        <p:nvSpPr>
          <p:cNvPr id="44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Manhood And The Good Life:"/>
          <p:cNvSpPr txBox="1"/>
          <p:nvPr/>
        </p:nvSpPr>
        <p:spPr>
          <a:xfrm>
            <a:off x="3645953" y="2112247"/>
            <a:ext cx="13184099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Manhood And The Good Life:</a:t>
            </a:r>
          </a:p>
        </p:txBody>
      </p:sp>
      <p:sp>
        <p:nvSpPr>
          <p:cNvPr id="47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Manhood And The Good Life:"/>
          <p:cNvSpPr txBox="1"/>
          <p:nvPr/>
        </p:nvSpPr>
        <p:spPr>
          <a:xfrm>
            <a:off x="3645953" y="2112247"/>
            <a:ext cx="13184099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Manhood And The Good Life:</a:t>
            </a:r>
          </a:p>
        </p:txBody>
      </p:sp>
      <p:sp>
        <p:nvSpPr>
          <p:cNvPr id="50" name="Can the good life be defined? Research and social science says “yes”!"/>
          <p:cNvSpPr txBox="1"/>
          <p:nvPr/>
        </p:nvSpPr>
        <p:spPr>
          <a:xfrm>
            <a:off x="4871734" y="3620922"/>
            <a:ext cx="1847815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Can the good life be defined? Research and social science says “</a:t>
            </a:r>
            <a:r>
              <a:rPr b="0" u="sng">
                <a:latin typeface="Gotham Bold"/>
                <a:ea typeface="Gotham Bold"/>
                <a:cs typeface="Gotham Bold"/>
                <a:sym typeface="Gotham Bold"/>
              </a:rPr>
              <a:t>yes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”!</a:t>
            </a:r>
          </a:p>
        </p:txBody>
      </p:sp>
      <p:sp>
        <p:nvSpPr>
          <p:cNvPr id="51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Manhood And The Good Life:"/>
          <p:cNvSpPr txBox="1"/>
          <p:nvPr/>
        </p:nvSpPr>
        <p:spPr>
          <a:xfrm>
            <a:off x="3645953" y="2112247"/>
            <a:ext cx="13184099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Manhood And The Good Life:</a:t>
            </a:r>
          </a:p>
        </p:txBody>
      </p:sp>
      <p:sp>
        <p:nvSpPr>
          <p:cNvPr id="54" name="Can the good life be defined? Research and social science says “yes”!…"/>
          <p:cNvSpPr txBox="1"/>
          <p:nvPr/>
        </p:nvSpPr>
        <p:spPr>
          <a:xfrm>
            <a:off x="4871734" y="3620922"/>
            <a:ext cx="18478152" cy="260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Can the good life be defined? Research and social science says “</a:t>
            </a:r>
            <a:r>
              <a:rPr b="0" u="sng">
                <a:latin typeface="Gotham Book"/>
                <a:ea typeface="Gotham Book"/>
                <a:cs typeface="Gotham Book"/>
                <a:sym typeface="Gotham Book"/>
              </a:rPr>
              <a:t>yes</a:t>
            </a: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”!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>
                <a:latin typeface="Gotham Book"/>
                <a:ea typeface="Gotham Book"/>
                <a:cs typeface="Gotham Book"/>
                <a:sym typeface="Gotham Book"/>
              </a:rPr>
              <a:t>What the research says the good life isn’t:</a:t>
            </a:r>
          </a:p>
        </p:txBody>
      </p:sp>
      <p:sp>
        <p:nvSpPr>
          <p:cNvPr id="55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682</Words>
  <Application>Microsoft Macintosh PowerPoint</Application>
  <PresentationFormat>Custom</PresentationFormat>
  <Paragraphs>112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Gotham Bold</vt:lpstr>
      <vt:lpstr>Gotham Book</vt:lpstr>
      <vt:lpstr>GothamMedium</vt:lpstr>
      <vt:lpstr>Helvetica Neue</vt:lpstr>
      <vt:lpstr>Helvetica Neue Light</vt:lpstr>
      <vt:lpstr>Helvetica Neue Medium</vt:lpstr>
      <vt:lpstr>White</vt:lpstr>
      <vt:lpstr>PowerPoint Presentation</vt:lpstr>
      <vt:lpstr>SESSION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Amy Ballance</cp:lastModifiedBy>
  <cp:revision>1</cp:revision>
  <dcterms:modified xsi:type="dcterms:W3CDTF">2019-09-18T18:34:44Z</dcterms:modified>
</cp:coreProperties>
</file>