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53" d="100"/>
          <a:sy n="53" d="100"/>
        </p:scale>
        <p:origin x="7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etterMan_Banner_Placeholder.psd" descr="BetterMan_Banner_Placeholder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533" y="-1313458"/>
            <a:ext cx="24586044" cy="16390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rimary_White.png" descr="Primary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8101" y="8799432"/>
            <a:ext cx="4932542" cy="4890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/>
          <p:cNvPicPr>
            <a:picLocks noChangeAspect="1"/>
          </p:cNvPicPr>
          <p:nvPr/>
        </p:nvPicPr>
        <p:blipFill>
          <a:blip r:embed="rId4">
            <a:alphaModFix amt="47602"/>
          </a:blip>
          <a:stretch>
            <a:fillRect/>
          </a:stretch>
        </p:blipFill>
        <p:spPr>
          <a:xfrm>
            <a:off x="5399096" y="4899001"/>
            <a:ext cx="7795055" cy="779505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 sz="15600" b="1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98407" y="6887623"/>
            <a:ext cx="19587186" cy="132234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1pPr>
            <a:lvl2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2pPr>
            <a:lvl3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3pPr>
            <a:lvl4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4pPr>
            <a:lvl5pPr marL="0" indent="0" algn="ctr">
              <a:spcBef>
                <a:spcPts val="0"/>
              </a:spcBef>
              <a:buSzTx/>
              <a:buNone/>
              <a:defRPr sz="5400" i="1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"/>
          <p:cNvSpPr/>
          <p:nvPr/>
        </p:nvSpPr>
        <p:spPr>
          <a:xfrm>
            <a:off x="-53875" y="-33891"/>
            <a:ext cx="24491750" cy="13783782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500" b="0">
                <a:solidFill>
                  <a:srgbClr val="D5D5D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9" name="BetterMan_Banner_Placeholder.psd" descr="BetterMan_Banner_Placeholder.psd"/>
          <p:cNvPicPr>
            <a:picLocks noChangeAspect="1"/>
          </p:cNvPicPr>
          <p:nvPr/>
        </p:nvPicPr>
        <p:blipFill>
          <a:blip r:embed="rId2"/>
          <a:srcRect t="44528" b="49803"/>
          <a:stretch>
            <a:fillRect/>
          </a:stretch>
        </p:blipFill>
        <p:spPr>
          <a:xfrm>
            <a:off x="-135533" y="-144794"/>
            <a:ext cx="24586044" cy="92904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Rectangle"/>
          <p:cNvSpPr/>
          <p:nvPr/>
        </p:nvSpPr>
        <p:spPr>
          <a:xfrm>
            <a:off x="-217582" y="12211205"/>
            <a:ext cx="24819164" cy="1541548"/>
          </a:xfrm>
          <a:prstGeom prst="rect">
            <a:avLst/>
          </a:prstGeom>
          <a:solidFill>
            <a:srgbClr val="413D3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" name="Session 6: God and the Good Life"/>
          <p:cNvSpPr txBox="1"/>
          <p:nvPr/>
        </p:nvSpPr>
        <p:spPr>
          <a:xfrm>
            <a:off x="18452672" y="122936"/>
            <a:ext cx="542607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 b="0">
                <a:solidFill>
                  <a:srgbClr val="FFFFFF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t>Session 6: </a:t>
            </a:r>
            <a:r>
              <a:rPr>
                <a:latin typeface="Gotham Book"/>
                <a:ea typeface="Gotham Book"/>
                <a:cs typeface="Gotham Book"/>
                <a:sym typeface="Gotham Book"/>
              </a:rPr>
              <a:t>God and the Good Life</a:t>
            </a:r>
          </a:p>
        </p:txBody>
      </p:sp>
      <p:pic>
        <p:nvPicPr>
          <p:cNvPr id="22" name="Secondary_White.png" descr="Secondary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945" y="11687211"/>
            <a:ext cx="4602110" cy="2589536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BG.jpg" descr="SlideB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rimary_White.png" descr="Primary_Whi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0477" y="1949084"/>
            <a:ext cx="9903047" cy="981783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LET THE JOURNEY BEGIN!"/>
          <p:cNvSpPr txBox="1"/>
          <p:nvPr/>
        </p:nvSpPr>
        <p:spPr>
          <a:xfrm>
            <a:off x="9247028" y="10179004"/>
            <a:ext cx="614394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0">
                <a:solidFill>
                  <a:srgbClr val="FFFFFF"/>
                </a:solidFill>
                <a:latin typeface="GothamMedium"/>
                <a:ea typeface="GothamMedium"/>
                <a:cs typeface="GothamMedium"/>
                <a:sym typeface="GothamMedium"/>
              </a:defRPr>
            </a:lvl1pPr>
          </a:lstStyle>
          <a:p>
            <a:r>
              <a:t>LET THE JOURNEY BEGIN!</a:t>
            </a: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9AEC1F-9714-486E-8403-E6E693FCBA7A}"/>
              </a:ext>
            </a:extLst>
          </p:cNvPr>
          <p:cNvSpPr txBox="1"/>
          <p:nvPr/>
        </p:nvSpPr>
        <p:spPr>
          <a:xfrm>
            <a:off x="9765792" y="10773414"/>
            <a:ext cx="512064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cs typeface="Times New Roman" panose="02020603050405020304" pitchFamily="18" charset="0"/>
                <a:sym typeface="Helvetica Neue"/>
              </a:rPr>
              <a:t>¡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QUE </a:t>
            </a:r>
            <a:r>
              <a:rPr kumimoji="0" lang="en-US" sz="24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COMIENCE LA JORNADA!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Manhood And The Good Life:"/>
          <p:cNvSpPr txBox="1"/>
          <p:nvPr/>
        </p:nvSpPr>
        <p:spPr>
          <a:xfrm>
            <a:off x="3645953" y="2100235"/>
            <a:ext cx="132295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</a:p>
        </p:txBody>
      </p:sp>
      <p:sp>
        <p:nvSpPr>
          <p:cNvPr id="58" name="Can the good life be defined? Research and social science says “yes”!…"/>
          <p:cNvSpPr txBox="1"/>
          <p:nvPr/>
        </p:nvSpPr>
        <p:spPr>
          <a:xfrm>
            <a:off x="4871734" y="3620922"/>
            <a:ext cx="18478152" cy="3500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¿Se puede definir la buena vida? ¡Las investigaciones y las ciencias sociales dicen “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si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”!</a:t>
            </a:r>
            <a:endParaRPr lang="en-US" b="0" dirty="0">
              <a:latin typeface="Gotham Book"/>
              <a:ea typeface="Gotham Book"/>
              <a:cs typeface="Gotham Book"/>
              <a:sym typeface="Gotham Book"/>
            </a:endParaRP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Lo que la investigación dice que NO es la buena vida:</a:t>
            </a:r>
            <a:endParaRPr b="0" dirty="0">
              <a:latin typeface="Gotham Book"/>
              <a:ea typeface="Gotham Book"/>
              <a:cs typeface="Gotham Book"/>
              <a:sym typeface="Gotham Book"/>
            </a:endParaRP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No es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riquezas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ni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posesiones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59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Manhood And The Good Life:"/>
          <p:cNvSpPr txBox="1"/>
          <p:nvPr/>
        </p:nvSpPr>
        <p:spPr>
          <a:xfrm>
            <a:off x="3645953" y="2100235"/>
            <a:ext cx="132295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</a:p>
        </p:txBody>
      </p:sp>
      <p:sp>
        <p:nvSpPr>
          <p:cNvPr id="62" name="Can the good life be defined? Research and social science says “yes”!…"/>
          <p:cNvSpPr txBox="1"/>
          <p:nvPr/>
        </p:nvSpPr>
        <p:spPr>
          <a:xfrm>
            <a:off x="4871734" y="3609442"/>
            <a:ext cx="18478152" cy="435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¿Se puede definir la buena vida? ¡Las investigaciones y las ciencias sociales dicen “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si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”!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Lo que la investigación dice que NO es la buena vida: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No es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riquezas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 ni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posesiones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No es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bonita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apariencia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63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Manhood And The Good Life:"/>
          <p:cNvSpPr txBox="1"/>
          <p:nvPr/>
        </p:nvSpPr>
        <p:spPr>
          <a:xfrm>
            <a:off x="3645953" y="2100235"/>
            <a:ext cx="132295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</a:p>
        </p:txBody>
      </p:sp>
      <p:sp>
        <p:nvSpPr>
          <p:cNvPr id="66" name="Can the good life be defined? Research and social science says “yes”!…"/>
          <p:cNvSpPr txBox="1"/>
          <p:nvPr/>
        </p:nvSpPr>
        <p:spPr>
          <a:xfrm>
            <a:off x="4871734" y="3620922"/>
            <a:ext cx="18478152" cy="5275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¿Se puede definir la buena vida? ¡Las investigaciones y las ciencias sociales dicen “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si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”!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Lo que la investigación dice que NO es la buena vida: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No es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riquezas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 ni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posesiones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No es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bonita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apariencia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. 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No es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experiencias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 emocionantes.</a:t>
            </a:r>
          </a:p>
        </p:txBody>
      </p:sp>
      <p:sp>
        <p:nvSpPr>
          <p:cNvPr id="67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Manhood And The Good Life:"/>
          <p:cNvSpPr txBox="1"/>
          <p:nvPr/>
        </p:nvSpPr>
        <p:spPr>
          <a:xfrm>
            <a:off x="3645953" y="2100235"/>
            <a:ext cx="132295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</a:p>
        </p:txBody>
      </p:sp>
      <p:sp>
        <p:nvSpPr>
          <p:cNvPr id="70" name="Can the good life be defined? Research and social science says “yes”!…"/>
          <p:cNvSpPr txBox="1"/>
          <p:nvPr/>
        </p:nvSpPr>
        <p:spPr>
          <a:xfrm>
            <a:off x="4871734" y="3620922"/>
            <a:ext cx="18478152" cy="6163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¿Se puede definir la buena vida? ¡Las investigaciones y las ciencias sociales dicen “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si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”!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Lo que la investigación dice que NO es la buena vida: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No es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riquezas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 ni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posesiones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No es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bonita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apariencia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. 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No es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experiencias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 emocionantes.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No es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logros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personales o fama.</a:t>
            </a:r>
          </a:p>
        </p:txBody>
      </p:sp>
      <p:sp>
        <p:nvSpPr>
          <p:cNvPr id="71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Manhood And The Good Life:"/>
          <p:cNvSpPr txBox="1"/>
          <p:nvPr/>
        </p:nvSpPr>
        <p:spPr>
          <a:xfrm>
            <a:off x="3645953" y="2100235"/>
            <a:ext cx="132295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</a:p>
        </p:txBody>
      </p:sp>
      <p:sp>
        <p:nvSpPr>
          <p:cNvPr id="74" name="What the research says the good life is:"/>
          <p:cNvSpPr txBox="1"/>
          <p:nvPr/>
        </p:nvSpPr>
        <p:spPr>
          <a:xfrm>
            <a:off x="4871734" y="3620922"/>
            <a:ext cx="1847815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703791" indent="-703791" algn="l">
              <a:spcBef>
                <a:spcPts val="2300"/>
              </a:spcBef>
              <a:buSzPct val="100000"/>
              <a:buAutoNum type="alphaUcPeriod"/>
              <a:defRPr sz="4800" b="0">
                <a:solidFill>
                  <a:srgbClr val="FFFFFF"/>
                </a:solidFill>
                <a:latin typeface="Gotham Book"/>
                <a:ea typeface="Gotham Book"/>
                <a:cs typeface="Gotham Book"/>
                <a:sym typeface="Gotham Book"/>
              </a:defRPr>
            </a:lvl1pPr>
          </a:lstStyle>
          <a:p>
            <a: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Lo que la investigación dice que es la buena vida:</a:t>
            </a:r>
          </a:p>
        </p:txBody>
      </p:sp>
      <p:sp>
        <p:nvSpPr>
          <p:cNvPr id="75" name="C."/>
          <p:cNvSpPr/>
          <p:nvPr/>
        </p:nvSpPr>
        <p:spPr>
          <a:xfrm>
            <a:off x="4699000" y="3379622"/>
            <a:ext cx="866180" cy="12700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C.</a:t>
            </a:r>
          </a:p>
        </p:txBody>
      </p:sp>
      <p:sp>
        <p:nvSpPr>
          <p:cNvPr id="76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Manhood And The Good Life:"/>
          <p:cNvSpPr txBox="1"/>
          <p:nvPr/>
        </p:nvSpPr>
        <p:spPr>
          <a:xfrm>
            <a:off x="3645953" y="2100235"/>
            <a:ext cx="132295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</a:p>
        </p:txBody>
      </p:sp>
      <p:sp>
        <p:nvSpPr>
          <p:cNvPr id="79" name="What the research says the good life is:…"/>
          <p:cNvSpPr txBox="1"/>
          <p:nvPr/>
        </p:nvSpPr>
        <p:spPr>
          <a:xfrm>
            <a:off x="4871734" y="3620922"/>
            <a:ext cx="18478152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Lo que la investigación dice que es la buena vida: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Amigos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cercanos.</a:t>
            </a:r>
            <a:endParaRPr lang="es-MX" b="0" u="sng" dirty="0">
              <a:latin typeface="Gotham Book"/>
              <a:ea typeface="Gotham Book"/>
              <a:cs typeface="Gotham Book"/>
              <a:sym typeface="Gotham Book"/>
            </a:endParaRPr>
          </a:p>
        </p:txBody>
      </p:sp>
      <p:sp>
        <p:nvSpPr>
          <p:cNvPr id="80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81" name="C."/>
          <p:cNvSpPr/>
          <p:nvPr/>
        </p:nvSpPr>
        <p:spPr>
          <a:xfrm>
            <a:off x="4699000" y="3379622"/>
            <a:ext cx="866180" cy="12700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Manhood And The Good Life:"/>
          <p:cNvSpPr txBox="1"/>
          <p:nvPr/>
        </p:nvSpPr>
        <p:spPr>
          <a:xfrm>
            <a:off x="3645953" y="2100235"/>
            <a:ext cx="132295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</a:p>
        </p:txBody>
      </p:sp>
      <p:sp>
        <p:nvSpPr>
          <p:cNvPr id="84" name="What the research says the good life is:…"/>
          <p:cNvSpPr txBox="1"/>
          <p:nvPr/>
        </p:nvSpPr>
        <p:spPr>
          <a:xfrm>
            <a:off x="4871734" y="3620922"/>
            <a:ext cx="18478152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Lo que la investigación dice que es la buena vida: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Amigos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cercanos.</a:t>
            </a:r>
            <a:endParaRPr lang="es-MX" b="0" u="sng" dirty="0">
              <a:latin typeface="Gotham Book"/>
              <a:ea typeface="Gotham Book"/>
              <a:cs typeface="Gotham Book"/>
              <a:sym typeface="Gotham Book"/>
            </a:endParaRP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Un buen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matrimonio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85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86" name="C."/>
          <p:cNvSpPr/>
          <p:nvPr/>
        </p:nvSpPr>
        <p:spPr>
          <a:xfrm>
            <a:off x="4699000" y="3379622"/>
            <a:ext cx="866180" cy="12700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Manhood And The Good Life:"/>
          <p:cNvSpPr txBox="1"/>
          <p:nvPr/>
        </p:nvSpPr>
        <p:spPr>
          <a:xfrm>
            <a:off x="3645953" y="2100235"/>
            <a:ext cx="132295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</a:p>
        </p:txBody>
      </p:sp>
      <p:sp>
        <p:nvSpPr>
          <p:cNvPr id="89" name="What the research says the good life is:…"/>
          <p:cNvSpPr txBox="1"/>
          <p:nvPr/>
        </p:nvSpPr>
        <p:spPr>
          <a:xfrm>
            <a:off x="4871734" y="3620922"/>
            <a:ext cx="18478152" cy="350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Lo que la investigación dice que es la buena vida: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Amigos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cercanos.</a:t>
            </a:r>
            <a:endParaRPr lang="es-MX" b="0" u="sng" dirty="0">
              <a:latin typeface="Gotham Book"/>
              <a:ea typeface="Gotham Book"/>
              <a:cs typeface="Gotham Book"/>
              <a:sym typeface="Gotham Book"/>
            </a:endParaRP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Un buen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matrimonio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u="sng" dirty="0">
                <a:latin typeface="Gotham Bold"/>
                <a:ea typeface="Gotham Bold"/>
                <a:cs typeface="Gotham Bold"/>
                <a:sym typeface="Gotham Bold"/>
              </a:rPr>
              <a:t>Control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de la vida.</a:t>
            </a:r>
          </a:p>
        </p:txBody>
      </p:sp>
      <p:sp>
        <p:nvSpPr>
          <p:cNvPr id="90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91" name="C."/>
          <p:cNvSpPr/>
          <p:nvPr/>
        </p:nvSpPr>
        <p:spPr>
          <a:xfrm>
            <a:off x="4699000" y="3379622"/>
            <a:ext cx="866180" cy="12700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Manhood And The Good Life:"/>
          <p:cNvSpPr txBox="1"/>
          <p:nvPr/>
        </p:nvSpPr>
        <p:spPr>
          <a:xfrm>
            <a:off x="3645953" y="2100235"/>
            <a:ext cx="132295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</a:p>
        </p:txBody>
      </p:sp>
      <p:sp>
        <p:nvSpPr>
          <p:cNvPr id="94" name="What the research says the good life is:…"/>
          <p:cNvSpPr txBox="1"/>
          <p:nvPr/>
        </p:nvSpPr>
        <p:spPr>
          <a:xfrm>
            <a:off x="4871734" y="3620922"/>
            <a:ext cx="18478152" cy="4390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Lo que la investigación dice que es la buena vida: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Amigos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cercanos.</a:t>
            </a:r>
            <a:endParaRPr lang="es-MX" b="0" u="sng" dirty="0">
              <a:latin typeface="Gotham Book"/>
              <a:ea typeface="Gotham Book"/>
              <a:cs typeface="Gotham Book"/>
              <a:sym typeface="Gotham Book"/>
            </a:endParaRP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Un buen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matrimonio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u="sng" dirty="0">
                <a:latin typeface="Gotham Bold"/>
                <a:ea typeface="Gotham Bold"/>
                <a:cs typeface="Gotham Bold"/>
                <a:sym typeface="Gotham Bold"/>
              </a:rPr>
              <a:t>Control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de la vida.</a:t>
            </a:r>
            <a:endParaRPr b="0" dirty="0">
              <a:latin typeface="Gotham Book"/>
              <a:ea typeface="Gotham Book"/>
              <a:cs typeface="Gotham Book"/>
              <a:sym typeface="Gotham Book"/>
            </a:endParaRPr>
          </a:p>
          <a:p>
            <a:pPr marL="1270000" lvl="1" indent="-381000" algn="l">
              <a:spcBef>
                <a:spcPts val="20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Una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fe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vibrante.</a:t>
            </a:r>
          </a:p>
        </p:txBody>
      </p:sp>
      <p:sp>
        <p:nvSpPr>
          <p:cNvPr id="95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96" name="C."/>
          <p:cNvSpPr/>
          <p:nvPr/>
        </p:nvSpPr>
        <p:spPr>
          <a:xfrm>
            <a:off x="4699000" y="3379622"/>
            <a:ext cx="866180" cy="1270001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o How Do We Engage the “Faith Side”…"/>
          <p:cNvSpPr txBox="1"/>
          <p:nvPr/>
        </p:nvSpPr>
        <p:spPr>
          <a:xfrm>
            <a:off x="3645953" y="1530848"/>
            <a:ext cx="14601754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Entonces ¿Cómo Encajamos el</a:t>
            </a:r>
          </a:p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"Lado de Fe" de la Buena Vida?</a:t>
            </a:r>
            <a:endParaRPr dirty="0"/>
          </a:p>
        </p:txBody>
      </p:sp>
      <p:sp>
        <p:nvSpPr>
          <p:cNvPr id="99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SSION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latin typeface="+mn-lt"/>
              </a:rPr>
              <a:t>SESI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Ó</a:t>
            </a:r>
            <a:r>
              <a:rPr dirty="0">
                <a:latin typeface="+mn-lt"/>
              </a:rPr>
              <a:t>N</a:t>
            </a:r>
            <a:r>
              <a:rPr dirty="0"/>
              <a:t> 6</a:t>
            </a:r>
          </a:p>
        </p:txBody>
      </p:sp>
      <p:sp>
        <p:nvSpPr>
          <p:cNvPr id="29" name="God and the Good Lif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DIOS &amp; LA BUENA VIDA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o How Do We Engage the “Faith Side”…"/>
          <p:cNvSpPr txBox="1"/>
          <p:nvPr/>
        </p:nvSpPr>
        <p:spPr>
          <a:xfrm>
            <a:off x="3645953" y="1530848"/>
            <a:ext cx="14601754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Entonces ¿Cómo Entablamos el</a:t>
            </a:r>
          </a:p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"Lado de Fe" de la Buena Vida?</a:t>
            </a:r>
          </a:p>
        </p:txBody>
      </p:sp>
      <p:sp>
        <p:nvSpPr>
          <p:cNvPr id="102" name="“According to His great mercy God has caused us to be born again to a living hope through the resurrection of Jesus Christ from the dead, to obtain an inheritance which is imperishable and undefiled and will not fade away, reserved in Heaven for you.” – 1 Peter 1:3,4"/>
          <p:cNvSpPr txBox="1"/>
          <p:nvPr/>
        </p:nvSpPr>
        <p:spPr>
          <a:xfrm>
            <a:off x="4871734" y="4516071"/>
            <a:ext cx="18478152" cy="4090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spcBef>
                <a:spcPts val="2300"/>
              </a:spcBef>
              <a:defRPr sz="4800">
                <a:solidFill>
                  <a:srgbClr val="FFFFFF"/>
                </a:solidFill>
              </a:defRPr>
            </a:pPr>
            <a:r>
              <a:rPr b="0" dirty="0">
                <a:latin typeface="Gotham Book"/>
                <a:ea typeface="Gotham Book"/>
                <a:cs typeface="Gotham Book"/>
                <a:sym typeface="Gotham Book"/>
              </a:rPr>
              <a:t>“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Bendito el Dios y Padre de nuestro Señor Jesucristo, que según su grande misericordia nos hizo renacer para una esperanza viva, por la resurrección de Jesucristo de los muertos, para una herencia incorruptible, incontaminada e inmarcesible, reservada en los cielos para vosotros.</a:t>
            </a:r>
            <a:r>
              <a:rPr b="0" dirty="0">
                <a:latin typeface="Gotham Book"/>
                <a:ea typeface="Gotham Book"/>
                <a:cs typeface="Gotham Book"/>
                <a:sym typeface="Gotham Book"/>
              </a:rPr>
              <a:t>”</a:t>
            </a:r>
            <a:endParaRPr lang="en-US" b="0" dirty="0">
              <a:latin typeface="Gotham Book"/>
              <a:ea typeface="Gotham Book"/>
              <a:cs typeface="Gotham Book"/>
              <a:sym typeface="Gotham Book"/>
            </a:endParaRPr>
          </a:p>
          <a:p>
            <a:pPr algn="l">
              <a:spcBef>
                <a:spcPts val="2300"/>
              </a:spcBef>
              <a:defRPr sz="4800">
                <a:solidFill>
                  <a:srgbClr val="FFFFFF"/>
                </a:solidFill>
              </a:defRPr>
            </a:pPr>
            <a:r>
              <a:rPr lang="en-US" b="0" dirty="0">
                <a:latin typeface="Gotham Book"/>
                <a:ea typeface="Gotham Book"/>
                <a:cs typeface="Gotham Book"/>
                <a:sym typeface="Gotham Book"/>
              </a:rPr>
              <a:t>														</a:t>
            </a:r>
            <a:r>
              <a:rPr b="0" dirty="0">
                <a:latin typeface="Gotham Book"/>
                <a:ea typeface="Gotham Book"/>
                <a:cs typeface="Gotham Book"/>
                <a:sym typeface="Gotham Book"/>
              </a:rPr>
              <a:t> </a:t>
            </a:r>
            <a:r>
              <a:rPr b="0" i="1" dirty="0">
                <a:latin typeface="Gotham Bold"/>
                <a:ea typeface="Gotham Bold"/>
                <a:cs typeface="Gotham Bold"/>
                <a:sym typeface="Gotham Bold"/>
              </a:rPr>
              <a:t>– 1</a:t>
            </a:r>
            <a:r>
              <a:rPr lang="en-US" b="0" i="1" baseline="30000" dirty="0">
                <a:latin typeface="Gotham Bold"/>
                <a:ea typeface="Gotham Bold"/>
                <a:cs typeface="Gotham Bold"/>
                <a:sym typeface="Gotham Bold"/>
              </a:rPr>
              <a:t>a</a:t>
            </a:r>
            <a:r>
              <a:rPr b="0" i="1" dirty="0">
                <a:latin typeface="Gotham Bold"/>
                <a:ea typeface="Gotham Bold"/>
                <a:cs typeface="Gotham Bold"/>
                <a:sym typeface="Gotham Bold"/>
              </a:rPr>
              <a:t> P</a:t>
            </a:r>
            <a:r>
              <a:rPr lang="en-US" b="0" i="1" dirty="0">
                <a:latin typeface="Gotham Bold"/>
                <a:ea typeface="Gotham Bold"/>
                <a:cs typeface="Gotham Bold"/>
                <a:sym typeface="Gotham Bold"/>
              </a:rPr>
              <a:t>edro</a:t>
            </a:r>
            <a:r>
              <a:rPr b="0" i="1" dirty="0">
                <a:latin typeface="Gotham Bold"/>
                <a:ea typeface="Gotham Bold"/>
                <a:cs typeface="Gotham Bold"/>
                <a:sym typeface="Gotham Bold"/>
              </a:rPr>
              <a:t> 1:3</a:t>
            </a:r>
            <a:r>
              <a:rPr lang="en-US" b="0" i="1" dirty="0">
                <a:latin typeface="Gotham Bold"/>
                <a:ea typeface="Gotham Bold"/>
                <a:cs typeface="Gotham Bold"/>
                <a:sym typeface="Gotham Bold"/>
              </a:rPr>
              <a:t>-4</a:t>
            </a:r>
            <a:endParaRPr b="0" i="1" dirty="0"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103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Faith begins with God’s great mercy."/>
          <p:cNvSpPr txBox="1"/>
          <p:nvPr/>
        </p:nvSpPr>
        <p:spPr>
          <a:xfrm>
            <a:off x="4871734" y="4230522"/>
            <a:ext cx="1847815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La fe comienza con la gran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misericordia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 de Dios.</a:t>
            </a:r>
            <a:endParaRPr b="0" dirty="0">
              <a:latin typeface="Gotham Book"/>
              <a:ea typeface="Gotham Book"/>
              <a:cs typeface="Gotham Book"/>
              <a:sym typeface="Gotham Book"/>
            </a:endParaRPr>
          </a:p>
        </p:txBody>
      </p:sp>
      <p:sp>
        <p:nvSpPr>
          <p:cNvPr id="106" name="So How Do We Engage the “Faith Side”…"/>
          <p:cNvSpPr txBox="1"/>
          <p:nvPr/>
        </p:nvSpPr>
        <p:spPr>
          <a:xfrm>
            <a:off x="3645953" y="1530848"/>
            <a:ext cx="14601754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Entonces ¿Cómo Entablamos el</a:t>
            </a:r>
          </a:p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"Lado de Fe" de la Buena Vida?</a:t>
            </a:r>
          </a:p>
        </p:txBody>
      </p:sp>
      <p:sp>
        <p:nvSpPr>
          <p:cNvPr id="107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Faith begins with God’s great mercy.…"/>
          <p:cNvSpPr txBox="1"/>
          <p:nvPr/>
        </p:nvSpPr>
        <p:spPr>
          <a:xfrm>
            <a:off x="4871734" y="4230522"/>
            <a:ext cx="18478152" cy="2613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La fe comienza con la gran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misericordia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 de Dios.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La fe cobra vida cuando respondemos a Dios, creemos y nacemos de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nuevo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  <a:endParaRPr b="0" dirty="0">
              <a:latin typeface="Gotham Book"/>
              <a:ea typeface="Gotham Book"/>
              <a:cs typeface="Gotham Book"/>
              <a:sym typeface="Gotham Book"/>
            </a:endParaRPr>
          </a:p>
        </p:txBody>
      </p:sp>
      <p:sp>
        <p:nvSpPr>
          <p:cNvPr id="110" name="So How Do We Engage the “Faith Side”…"/>
          <p:cNvSpPr txBox="1"/>
          <p:nvPr/>
        </p:nvSpPr>
        <p:spPr>
          <a:xfrm>
            <a:off x="3645953" y="1530848"/>
            <a:ext cx="14601754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Entonces ¿Cómo Entablamos el</a:t>
            </a:r>
          </a:p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"Lado de Fe" de la Buena Vida?</a:t>
            </a:r>
          </a:p>
        </p:txBody>
      </p:sp>
      <p:sp>
        <p:nvSpPr>
          <p:cNvPr id="111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aith begins with God’s great mercy.…"/>
          <p:cNvSpPr txBox="1"/>
          <p:nvPr/>
        </p:nvSpPr>
        <p:spPr>
          <a:xfrm>
            <a:off x="4871734" y="4230522"/>
            <a:ext cx="18478152" cy="363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La fe comienza con la gran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misericordia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 de Dios.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La fe cobra vida cuando respondemos a Dios, creemos y nacemos de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nuevo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La fe nos une a una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esperanza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 viva.</a:t>
            </a:r>
            <a:endParaRPr b="0" dirty="0">
              <a:latin typeface="Gotham Book"/>
              <a:ea typeface="Gotham Book"/>
              <a:cs typeface="Gotham Book"/>
              <a:sym typeface="Gotham Book"/>
            </a:endParaRPr>
          </a:p>
        </p:txBody>
      </p:sp>
      <p:sp>
        <p:nvSpPr>
          <p:cNvPr id="114" name="So How Do We Engage the “Faith Side”…"/>
          <p:cNvSpPr txBox="1"/>
          <p:nvPr/>
        </p:nvSpPr>
        <p:spPr>
          <a:xfrm>
            <a:off x="3645953" y="1530848"/>
            <a:ext cx="14601754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Entonces ¿Cómo Entablamos el</a:t>
            </a:r>
          </a:p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"Lado de Fe" de la Buena Vida?</a:t>
            </a:r>
          </a:p>
        </p:txBody>
      </p:sp>
      <p:sp>
        <p:nvSpPr>
          <p:cNvPr id="115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aith begins with God’s great mercy.…"/>
          <p:cNvSpPr txBox="1"/>
          <p:nvPr/>
        </p:nvSpPr>
        <p:spPr>
          <a:xfrm>
            <a:off x="4871734" y="4230522"/>
            <a:ext cx="18478152" cy="466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La fe comienza con la gran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misericordia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 de Dios.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La fe cobra vida cuando respondemos a Dios, creemos y nacemos de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nuevo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La fe nos une a una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esperanza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 viva.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La fe nos asegura de nuestra herencia en el 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cielo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  <a:endParaRPr b="0" dirty="0">
              <a:latin typeface="Gotham Book"/>
              <a:ea typeface="Gotham Book"/>
              <a:cs typeface="Gotham Book"/>
              <a:sym typeface="Gotham Book"/>
            </a:endParaRPr>
          </a:p>
        </p:txBody>
      </p:sp>
      <p:sp>
        <p:nvSpPr>
          <p:cNvPr id="118" name="So How Do We Engage the “Faith Side”…"/>
          <p:cNvSpPr txBox="1"/>
          <p:nvPr/>
        </p:nvSpPr>
        <p:spPr>
          <a:xfrm>
            <a:off x="3645953" y="1530848"/>
            <a:ext cx="14601754" cy="2380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Entonces ¿Cómo Entablamos el</a:t>
            </a:r>
          </a:p>
          <a:p>
            <a:pPr algn="l">
              <a:defRPr sz="7400">
                <a:solidFill>
                  <a:srgbClr val="FFFFFF"/>
                </a:solidFill>
              </a:defRPr>
            </a:pPr>
            <a:r>
              <a:rPr lang="es-ES" dirty="0"/>
              <a:t>"Lado de Fe" de la Buena Vida?</a:t>
            </a:r>
          </a:p>
        </p:txBody>
      </p:sp>
      <p:sp>
        <p:nvSpPr>
          <p:cNvPr id="119" name="3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Are You Connected To Jesus?"/>
          <p:cNvSpPr txBox="1"/>
          <p:nvPr/>
        </p:nvSpPr>
        <p:spPr>
          <a:xfrm>
            <a:off x="3645953" y="2100235"/>
            <a:ext cx="14128868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MX" dirty="0"/>
              <a:t>¿Estas Conectado con Jesús? </a:t>
            </a:r>
          </a:p>
        </p:txBody>
      </p:sp>
      <p:sp>
        <p:nvSpPr>
          <p:cNvPr id="122" name="4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692059-737B-42AA-8EAC-4F4DE70527E4}"/>
              </a:ext>
            </a:extLst>
          </p:cNvPr>
          <p:cNvSpPr txBox="1"/>
          <p:nvPr/>
        </p:nvSpPr>
        <p:spPr>
          <a:xfrm>
            <a:off x="6240780" y="10705392"/>
            <a:ext cx="1218895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cs typeface="Times New Roman" panose="02020603050405020304" pitchFamily="18" charset="0"/>
                <a:sym typeface="Helvetica Neue"/>
              </a:rPr>
              <a:t>¡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"/>
                <a:cs typeface="Helvetica Neue"/>
                <a:sym typeface="Helvetica Neue"/>
              </a:rPr>
              <a:t>QUE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COMIENCE LA JORNADA!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  <p:sp>
        <p:nvSpPr>
          <p:cNvPr id="32" name="The Three Approaches To Manhood:"/>
          <p:cNvSpPr txBox="1"/>
          <p:nvPr/>
        </p:nvSpPr>
        <p:spPr>
          <a:xfrm>
            <a:off x="3645953" y="2100235"/>
            <a:ext cx="15443330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Los Tres Enfoques de la Hombría: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he Three Approaches To Manhood:"/>
          <p:cNvSpPr txBox="1"/>
          <p:nvPr/>
        </p:nvSpPr>
        <p:spPr>
          <a:xfrm>
            <a:off x="3645953" y="2100235"/>
            <a:ext cx="15496230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Los Tres Enfoques de la Hombría:</a:t>
            </a:r>
          </a:p>
        </p:txBody>
      </p:sp>
      <p:sp>
        <p:nvSpPr>
          <p:cNvPr id="35" name="The self-made man"/>
          <p:cNvSpPr txBox="1"/>
          <p:nvPr/>
        </p:nvSpPr>
        <p:spPr>
          <a:xfrm>
            <a:off x="4871734" y="3620922"/>
            <a:ext cx="1847815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El hombre hecho por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si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–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mismo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36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he Three Approaches To Manhood:"/>
          <p:cNvSpPr txBox="1"/>
          <p:nvPr/>
        </p:nvSpPr>
        <p:spPr>
          <a:xfrm>
            <a:off x="3645953" y="2100235"/>
            <a:ext cx="15496230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Los Tres Enfoques de la Hombría:</a:t>
            </a:r>
          </a:p>
        </p:txBody>
      </p:sp>
      <p:sp>
        <p:nvSpPr>
          <p:cNvPr id="39" name="The self-made man…"/>
          <p:cNvSpPr txBox="1"/>
          <p:nvPr/>
        </p:nvSpPr>
        <p:spPr>
          <a:xfrm>
            <a:off x="4871734" y="3620922"/>
            <a:ext cx="18478152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El hombre hecho por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si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–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mismo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703791" indent="-703791" algn="l">
              <a:spcBef>
                <a:spcPts val="20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El hombre consciente de su “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imagen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”.</a:t>
            </a:r>
          </a:p>
        </p:txBody>
      </p:sp>
      <p:sp>
        <p:nvSpPr>
          <p:cNvPr id="40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he Three Approaches To Manhood:"/>
          <p:cNvSpPr txBox="1"/>
          <p:nvPr/>
        </p:nvSpPr>
        <p:spPr>
          <a:xfrm>
            <a:off x="3645953" y="2100235"/>
            <a:ext cx="15496230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Los Tres Enfoques de la Hombría:</a:t>
            </a:r>
          </a:p>
        </p:txBody>
      </p:sp>
      <p:sp>
        <p:nvSpPr>
          <p:cNvPr id="43" name="The self-made man…"/>
          <p:cNvSpPr txBox="1"/>
          <p:nvPr/>
        </p:nvSpPr>
        <p:spPr>
          <a:xfrm>
            <a:off x="4871734" y="3620922"/>
            <a:ext cx="18478152" cy="285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El hombre hecho por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si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 –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mismo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  <a:p>
            <a:pPr marL="703791" indent="-703791" algn="l">
              <a:spcBef>
                <a:spcPts val="20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El hombre consciente de su “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imagen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”.</a:t>
            </a: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El hombre </a:t>
            </a:r>
            <a:r>
              <a:rPr lang="es-MX" b="0" u="sng" dirty="0">
                <a:latin typeface="Gotham Book"/>
                <a:ea typeface="Gotham Book"/>
                <a:cs typeface="Gotham Book"/>
                <a:sym typeface="Gotham Book"/>
              </a:rPr>
              <a:t>trascedente</a:t>
            </a:r>
            <a:r>
              <a:rPr lang="es-MX" b="0" dirty="0">
                <a:latin typeface="Gotham Book"/>
                <a:ea typeface="Gotham Book"/>
                <a:cs typeface="Gotham Book"/>
                <a:sym typeface="Gotham Book"/>
              </a:rPr>
              <a:t>.</a:t>
            </a:r>
          </a:p>
        </p:txBody>
      </p:sp>
      <p:sp>
        <p:nvSpPr>
          <p:cNvPr id="44" name="1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Manhood And The Good Life:"/>
          <p:cNvSpPr txBox="1"/>
          <p:nvPr/>
        </p:nvSpPr>
        <p:spPr>
          <a:xfrm>
            <a:off x="3645953" y="2100235"/>
            <a:ext cx="131766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  <a:endParaRPr dirty="0"/>
          </a:p>
        </p:txBody>
      </p:sp>
      <p:sp>
        <p:nvSpPr>
          <p:cNvPr id="47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Manhood And The Good Life:"/>
          <p:cNvSpPr txBox="1"/>
          <p:nvPr/>
        </p:nvSpPr>
        <p:spPr>
          <a:xfrm>
            <a:off x="3645953" y="2100235"/>
            <a:ext cx="132295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</a:p>
        </p:txBody>
      </p:sp>
      <p:sp>
        <p:nvSpPr>
          <p:cNvPr id="50" name="Can the good life be defined? Research and social science says “yes”!"/>
          <p:cNvSpPr txBox="1"/>
          <p:nvPr/>
        </p:nvSpPr>
        <p:spPr>
          <a:xfrm>
            <a:off x="4871734" y="3620922"/>
            <a:ext cx="18478152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¿Se puede definir la buena vida? ¡Las investigaciones y las ciencias sociales dicen “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si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”!</a:t>
            </a:r>
            <a:endParaRPr lang="en-US" b="0" dirty="0">
              <a:latin typeface="Gotham Book"/>
              <a:ea typeface="Gotham Book"/>
              <a:cs typeface="Gotham Book"/>
              <a:sym typeface="Gotham Book"/>
            </a:endParaRPr>
          </a:p>
        </p:txBody>
      </p:sp>
      <p:sp>
        <p:nvSpPr>
          <p:cNvPr id="51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Manhood And The Good Life:"/>
          <p:cNvSpPr txBox="1"/>
          <p:nvPr/>
        </p:nvSpPr>
        <p:spPr>
          <a:xfrm>
            <a:off x="3645953" y="2100235"/>
            <a:ext cx="13229584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La Hombría y La Buena Vida:</a:t>
            </a:r>
          </a:p>
        </p:txBody>
      </p:sp>
      <p:sp>
        <p:nvSpPr>
          <p:cNvPr id="54" name="Can the good life be defined? Research and social science says “yes”!…"/>
          <p:cNvSpPr txBox="1"/>
          <p:nvPr/>
        </p:nvSpPr>
        <p:spPr>
          <a:xfrm>
            <a:off x="4871734" y="3620922"/>
            <a:ext cx="18478152" cy="260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¿Se puede definir la buena vida? ¡Las investigaciones y las ciencias sociales dicen “</a:t>
            </a:r>
            <a:r>
              <a:rPr lang="es-ES" b="0" u="sng" dirty="0">
                <a:latin typeface="Gotham Book"/>
                <a:ea typeface="Gotham Book"/>
                <a:cs typeface="Gotham Book"/>
                <a:sym typeface="Gotham Book"/>
              </a:rPr>
              <a:t>si</a:t>
            </a: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”!</a:t>
            </a:r>
            <a:endParaRPr lang="en-US" b="0" dirty="0">
              <a:latin typeface="Gotham Book"/>
              <a:ea typeface="Gotham Book"/>
              <a:cs typeface="Gotham Book"/>
              <a:sym typeface="Gotham Book"/>
            </a:endParaRPr>
          </a:p>
          <a:p>
            <a:pPr marL="703791" indent="-703791" algn="l">
              <a:spcBef>
                <a:spcPts val="2300"/>
              </a:spcBef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lang="es-ES" b="0" dirty="0">
                <a:latin typeface="Gotham Book"/>
                <a:ea typeface="Gotham Book"/>
                <a:cs typeface="Gotham Book"/>
                <a:sym typeface="Gotham Book"/>
              </a:rPr>
              <a:t>Lo que la investigación dice que NO es la buena vida:</a:t>
            </a:r>
            <a:endParaRPr lang="en-US" b="0" dirty="0">
              <a:latin typeface="Gotham Book"/>
              <a:ea typeface="Gotham Book"/>
              <a:cs typeface="Gotham Book"/>
              <a:sym typeface="Gotham Book"/>
            </a:endParaRPr>
          </a:p>
        </p:txBody>
      </p:sp>
      <p:sp>
        <p:nvSpPr>
          <p:cNvPr id="55" name="2"/>
          <p:cNvSpPr/>
          <p:nvPr/>
        </p:nvSpPr>
        <p:spPr>
          <a:xfrm>
            <a:off x="1231458" y="178880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815</Words>
  <Application>Microsoft Office PowerPoint</Application>
  <PresentationFormat>Custom</PresentationFormat>
  <Paragraphs>115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Gotham Bold</vt:lpstr>
      <vt:lpstr>Gotham Book</vt:lpstr>
      <vt:lpstr>GothamMedium</vt:lpstr>
      <vt:lpstr>Helvetica Neue</vt:lpstr>
      <vt:lpstr>Helvetica Neue Light</vt:lpstr>
      <vt:lpstr>Helvetica Neue Medium</vt:lpstr>
      <vt:lpstr>White</vt:lpstr>
      <vt:lpstr>PowerPoint Presentation</vt:lpstr>
      <vt:lpstr>SESIÓN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 Mary Loya</dc:creator>
  <cp:lastModifiedBy>Jessica Hilario</cp:lastModifiedBy>
  <cp:revision>32</cp:revision>
  <dcterms:modified xsi:type="dcterms:W3CDTF">2021-07-06T17:39:29Z</dcterms:modified>
</cp:coreProperties>
</file>